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1"/>
  </p:notesMasterIdLst>
  <p:handoutMasterIdLst>
    <p:handoutMasterId r:id="rId22"/>
  </p:handoutMasterIdLst>
  <p:sldIdLst>
    <p:sldId id="257" r:id="rId5"/>
    <p:sldId id="389" r:id="rId6"/>
    <p:sldId id="392" r:id="rId7"/>
    <p:sldId id="393" r:id="rId8"/>
    <p:sldId id="402" r:id="rId9"/>
    <p:sldId id="404" r:id="rId10"/>
    <p:sldId id="403" r:id="rId11"/>
    <p:sldId id="395" r:id="rId12"/>
    <p:sldId id="396" r:id="rId13"/>
    <p:sldId id="397" r:id="rId14"/>
    <p:sldId id="398" r:id="rId15"/>
    <p:sldId id="399" r:id="rId16"/>
    <p:sldId id="400" r:id="rId17"/>
    <p:sldId id="401" r:id="rId18"/>
    <p:sldId id="321" r:id="rId19"/>
    <p:sldId id="3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92D"/>
    <a:srgbClr val="283D36"/>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hyperlink" Target="https://www.forbes.com/sites/davidhambling/2021/08/17/the-legacy-of-afghanistan-is-a-future-of-drone-wars/?sh=52df0e8b210f" TargetMode="External"/><Relationship Id="rId2" Type="http://schemas.openxmlformats.org/officeDocument/2006/relationships/hyperlink" Target="https://slate.com/news-and-politics/2016/09/a-history-of-the-armed-drone.html" TargetMode="External"/><Relationship Id="rId1" Type="http://schemas.openxmlformats.org/officeDocument/2006/relationships/hyperlink" Target="https://dronewars.github.io/data/"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hyperlink" Target="https://www.forbes.com/sites/davidhambling/2021/08/17/the-legacy-of-afghanistan-is-a-future-of-drone-wars/?sh=52df0e8b210f" TargetMode="External"/><Relationship Id="rId2" Type="http://schemas.openxmlformats.org/officeDocument/2006/relationships/hyperlink" Target="https://slate.com/news-and-politics/2016/09/a-history-of-the-armed-drone.html" TargetMode="External"/><Relationship Id="rId1" Type="http://schemas.openxmlformats.org/officeDocument/2006/relationships/hyperlink" Target="https://dronewars.github.io/data/"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D1B8AD-E6BD-4C67-A1C2-94B30B31BD8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F26F74DC-5540-4A1E-BBDD-3B2BC2618CDF}">
      <dgm:prSet/>
      <dgm:spPr/>
      <dgm:t>
        <a:bodyPr/>
        <a:lstStyle/>
        <a:p>
          <a:r>
            <a:rPr lang="en-CA" dirty="0"/>
            <a:t>Dataset: </a:t>
          </a:r>
          <a:r>
            <a:rPr lang="fr-FR" dirty="0">
              <a:solidFill>
                <a:schemeClr val="accent2">
                  <a:lumMod val="60000"/>
                  <a:lumOff val="40000"/>
                </a:schemeClr>
              </a:solidFill>
              <a:hlinkClick xmlns:r="http://schemas.openxmlformats.org/officeDocument/2006/relationships" r:id="rId1">
                <a:extLst>
                  <a:ext uri="{A12FA001-AC4F-418D-AE19-62706E023703}">
                    <ahyp:hlinkClr xmlns:ahyp="http://schemas.microsoft.com/office/drawing/2018/hyperlinkcolor" val="tx"/>
                  </a:ext>
                </a:extLst>
              </a:hlinkClick>
            </a:rPr>
            <a:t>https://dronewars.github.io/data/</a:t>
          </a:r>
          <a:endParaRPr lang="en-US" dirty="0">
            <a:solidFill>
              <a:schemeClr val="accent2">
                <a:lumMod val="60000"/>
                <a:lumOff val="40000"/>
              </a:schemeClr>
            </a:solidFill>
          </a:endParaRPr>
        </a:p>
      </dgm:t>
    </dgm:pt>
    <dgm:pt modelId="{8302482D-03E9-4B9D-93B8-959F3CAA5B89}" type="parTrans" cxnId="{710F5413-9842-4CC7-AD61-DB78C2E04330}">
      <dgm:prSet/>
      <dgm:spPr/>
      <dgm:t>
        <a:bodyPr/>
        <a:lstStyle/>
        <a:p>
          <a:endParaRPr lang="en-US"/>
        </a:p>
      </dgm:t>
    </dgm:pt>
    <dgm:pt modelId="{15F9999E-9E36-4DAB-A8EC-01F0D92BB89E}" type="sibTrans" cxnId="{710F5413-9842-4CC7-AD61-DB78C2E04330}">
      <dgm:prSet/>
      <dgm:spPr/>
      <dgm:t>
        <a:bodyPr/>
        <a:lstStyle/>
        <a:p>
          <a:endParaRPr lang="en-US"/>
        </a:p>
      </dgm:t>
    </dgm:pt>
    <dgm:pt modelId="{97356469-3EBD-4094-8552-BCEF3DF4ECBB}">
      <dgm:prSet/>
      <dgm:spPr/>
      <dgm:t>
        <a:bodyPr/>
        <a:lstStyle/>
        <a:p>
          <a:r>
            <a:rPr lang="en-CA" dirty="0"/>
            <a:t>Kaplan, F. (2016, September 14). The First Drone Strike: How a Cold War Idea Became the Dominant Weapon in the War on Terror. Slate Magazine. </a:t>
          </a:r>
          <a:r>
            <a:rPr lang="en-CA" dirty="0">
              <a:solidFill>
                <a:schemeClr val="accent2">
                  <a:lumMod val="60000"/>
                  <a:lumOff val="40000"/>
                </a:schemeClr>
              </a:solidFill>
              <a:hlinkClick xmlns:r="http://schemas.openxmlformats.org/officeDocument/2006/relationships" r:id="rId2">
                <a:extLst>
                  <a:ext uri="{A12FA001-AC4F-418D-AE19-62706E023703}">
                    <ahyp:hlinkClr xmlns:ahyp="http://schemas.microsoft.com/office/drawing/2018/hyperlinkcolor" val="tx"/>
                  </a:ext>
                </a:extLst>
              </a:hlinkClick>
            </a:rPr>
            <a:t>https://slate.com/news-and-politics/2016/09/a-history-of-the-armed-drone.html</a:t>
          </a:r>
          <a:endParaRPr lang="en-US" dirty="0">
            <a:solidFill>
              <a:schemeClr val="accent2">
                <a:lumMod val="60000"/>
                <a:lumOff val="40000"/>
              </a:schemeClr>
            </a:solidFill>
          </a:endParaRPr>
        </a:p>
      </dgm:t>
    </dgm:pt>
    <dgm:pt modelId="{7DB337EE-8FC1-46B4-9E2F-08039E8D13D2}" type="parTrans" cxnId="{56798ED7-5D8C-4765-8819-59691066F1F6}">
      <dgm:prSet/>
      <dgm:spPr/>
      <dgm:t>
        <a:bodyPr/>
        <a:lstStyle/>
        <a:p>
          <a:endParaRPr lang="en-US"/>
        </a:p>
      </dgm:t>
    </dgm:pt>
    <dgm:pt modelId="{3805C613-B096-48E0-AA45-BA15858D394F}" type="sibTrans" cxnId="{56798ED7-5D8C-4765-8819-59691066F1F6}">
      <dgm:prSet/>
      <dgm:spPr/>
      <dgm:t>
        <a:bodyPr/>
        <a:lstStyle/>
        <a:p>
          <a:endParaRPr lang="en-US"/>
        </a:p>
      </dgm:t>
    </dgm:pt>
    <dgm:pt modelId="{184212C7-1C94-4C70-9EFA-B19223AE0EE5}">
      <dgm:prSet/>
      <dgm:spPr/>
      <dgm:t>
        <a:bodyPr/>
        <a:lstStyle/>
        <a:p>
          <a:r>
            <a:rPr lang="en-CA" dirty="0"/>
            <a:t>Hambling, D. (n.d.). The Legacy Of Afghanistan Is A Future Of Drone Wars. Forbes. Retrieved November 28, 2022, from </a:t>
          </a:r>
          <a:r>
            <a:rPr lang="en-CA" dirty="0">
              <a:solidFill>
                <a:schemeClr val="accent2">
                  <a:lumMod val="60000"/>
                  <a:lumOff val="40000"/>
                </a:schemeClr>
              </a:solidFill>
              <a:hlinkClick xmlns:r="http://schemas.openxmlformats.org/officeDocument/2006/relationships" r:id="rId3">
                <a:extLst>
                  <a:ext uri="{A12FA001-AC4F-418D-AE19-62706E023703}">
                    <ahyp:hlinkClr xmlns:ahyp="http://schemas.microsoft.com/office/drawing/2018/hyperlinkcolor" val="tx"/>
                  </a:ext>
                </a:extLst>
              </a:hlinkClick>
            </a:rPr>
            <a:t>https://www.forbes.com/sites/davidhambling/2021/08/17/the-legacy-of-afghanistan-is-a-future-of-drone-wars/?sh=52df0e8b210f</a:t>
          </a:r>
          <a:endParaRPr lang="en-US" dirty="0">
            <a:solidFill>
              <a:schemeClr val="accent2">
                <a:lumMod val="60000"/>
                <a:lumOff val="40000"/>
              </a:schemeClr>
            </a:solidFill>
          </a:endParaRPr>
        </a:p>
      </dgm:t>
    </dgm:pt>
    <dgm:pt modelId="{EB0FE608-4592-41C5-BCA9-7E126DA52B82}" type="parTrans" cxnId="{EA9735B3-EC7A-4576-918C-ED91D9A719BE}">
      <dgm:prSet/>
      <dgm:spPr/>
      <dgm:t>
        <a:bodyPr/>
        <a:lstStyle/>
        <a:p>
          <a:endParaRPr lang="en-US"/>
        </a:p>
      </dgm:t>
    </dgm:pt>
    <dgm:pt modelId="{48A8EA93-8A6C-469C-8D52-AEBC5EEE69D2}" type="sibTrans" cxnId="{EA9735B3-EC7A-4576-918C-ED91D9A719BE}">
      <dgm:prSet/>
      <dgm:spPr/>
      <dgm:t>
        <a:bodyPr/>
        <a:lstStyle/>
        <a:p>
          <a:endParaRPr lang="en-US"/>
        </a:p>
      </dgm:t>
    </dgm:pt>
    <dgm:pt modelId="{E08B1C29-6EF7-4A1B-BBFB-9477381BC117}" type="pres">
      <dgm:prSet presAssocID="{B2D1B8AD-E6BD-4C67-A1C2-94B30B31BD8F}" presName="vert0" presStyleCnt="0">
        <dgm:presLayoutVars>
          <dgm:dir/>
          <dgm:animOne val="branch"/>
          <dgm:animLvl val="lvl"/>
        </dgm:presLayoutVars>
      </dgm:prSet>
      <dgm:spPr/>
    </dgm:pt>
    <dgm:pt modelId="{78EDC468-37FA-4D60-951B-16F0A60AC4EB}" type="pres">
      <dgm:prSet presAssocID="{F26F74DC-5540-4A1E-BBDD-3B2BC2618CDF}" presName="thickLine" presStyleLbl="alignNode1" presStyleIdx="0" presStyleCnt="3"/>
      <dgm:spPr/>
    </dgm:pt>
    <dgm:pt modelId="{9EB61D31-3B7F-467D-9E1E-40BEE4EC4A74}" type="pres">
      <dgm:prSet presAssocID="{F26F74DC-5540-4A1E-BBDD-3B2BC2618CDF}" presName="horz1" presStyleCnt="0"/>
      <dgm:spPr/>
    </dgm:pt>
    <dgm:pt modelId="{51EF9A08-426E-46BE-932C-18157BD526BD}" type="pres">
      <dgm:prSet presAssocID="{F26F74DC-5540-4A1E-BBDD-3B2BC2618CDF}" presName="tx1" presStyleLbl="revTx" presStyleIdx="0" presStyleCnt="3"/>
      <dgm:spPr/>
    </dgm:pt>
    <dgm:pt modelId="{1D65CFEC-0726-4AAE-8E4E-A4DDB00E3E80}" type="pres">
      <dgm:prSet presAssocID="{F26F74DC-5540-4A1E-BBDD-3B2BC2618CDF}" presName="vert1" presStyleCnt="0"/>
      <dgm:spPr/>
    </dgm:pt>
    <dgm:pt modelId="{509A5AE4-5A8D-4764-B23C-4B7858E26949}" type="pres">
      <dgm:prSet presAssocID="{97356469-3EBD-4094-8552-BCEF3DF4ECBB}" presName="thickLine" presStyleLbl="alignNode1" presStyleIdx="1" presStyleCnt="3"/>
      <dgm:spPr/>
    </dgm:pt>
    <dgm:pt modelId="{E4B8315C-3955-4F0F-8E5E-3A6EFA156C07}" type="pres">
      <dgm:prSet presAssocID="{97356469-3EBD-4094-8552-BCEF3DF4ECBB}" presName="horz1" presStyleCnt="0"/>
      <dgm:spPr/>
    </dgm:pt>
    <dgm:pt modelId="{CBACCB3C-087C-427B-BFC6-A383402A2593}" type="pres">
      <dgm:prSet presAssocID="{97356469-3EBD-4094-8552-BCEF3DF4ECBB}" presName="tx1" presStyleLbl="revTx" presStyleIdx="1" presStyleCnt="3"/>
      <dgm:spPr/>
    </dgm:pt>
    <dgm:pt modelId="{0D544D82-00F8-4038-9F72-F3243B67C560}" type="pres">
      <dgm:prSet presAssocID="{97356469-3EBD-4094-8552-BCEF3DF4ECBB}" presName="vert1" presStyleCnt="0"/>
      <dgm:spPr/>
    </dgm:pt>
    <dgm:pt modelId="{4EEE9464-F70B-44EE-AC1B-60F5B90DD532}" type="pres">
      <dgm:prSet presAssocID="{184212C7-1C94-4C70-9EFA-B19223AE0EE5}" presName="thickLine" presStyleLbl="alignNode1" presStyleIdx="2" presStyleCnt="3"/>
      <dgm:spPr/>
    </dgm:pt>
    <dgm:pt modelId="{8E865D2C-933D-47A5-8C80-AE959B5012DC}" type="pres">
      <dgm:prSet presAssocID="{184212C7-1C94-4C70-9EFA-B19223AE0EE5}" presName="horz1" presStyleCnt="0"/>
      <dgm:spPr/>
    </dgm:pt>
    <dgm:pt modelId="{B86165DB-0CF0-4E45-B9A2-68E4175EFE26}" type="pres">
      <dgm:prSet presAssocID="{184212C7-1C94-4C70-9EFA-B19223AE0EE5}" presName="tx1" presStyleLbl="revTx" presStyleIdx="2" presStyleCnt="3"/>
      <dgm:spPr/>
    </dgm:pt>
    <dgm:pt modelId="{C9E4AF23-137F-4033-B067-31173112561C}" type="pres">
      <dgm:prSet presAssocID="{184212C7-1C94-4C70-9EFA-B19223AE0EE5}" presName="vert1" presStyleCnt="0"/>
      <dgm:spPr/>
    </dgm:pt>
  </dgm:ptLst>
  <dgm:cxnLst>
    <dgm:cxn modelId="{710F5413-9842-4CC7-AD61-DB78C2E04330}" srcId="{B2D1B8AD-E6BD-4C67-A1C2-94B30B31BD8F}" destId="{F26F74DC-5540-4A1E-BBDD-3B2BC2618CDF}" srcOrd="0" destOrd="0" parTransId="{8302482D-03E9-4B9D-93B8-959F3CAA5B89}" sibTransId="{15F9999E-9E36-4DAB-A8EC-01F0D92BB89E}"/>
    <dgm:cxn modelId="{B95CDC88-E696-4F13-83C7-5076747112EC}" type="presOf" srcId="{184212C7-1C94-4C70-9EFA-B19223AE0EE5}" destId="{B86165DB-0CF0-4E45-B9A2-68E4175EFE26}" srcOrd="0" destOrd="0" presId="urn:microsoft.com/office/officeart/2008/layout/LinedList"/>
    <dgm:cxn modelId="{EA9735B3-EC7A-4576-918C-ED91D9A719BE}" srcId="{B2D1B8AD-E6BD-4C67-A1C2-94B30B31BD8F}" destId="{184212C7-1C94-4C70-9EFA-B19223AE0EE5}" srcOrd="2" destOrd="0" parTransId="{EB0FE608-4592-41C5-BCA9-7E126DA52B82}" sibTransId="{48A8EA93-8A6C-469C-8D52-AEBC5EEE69D2}"/>
    <dgm:cxn modelId="{FF7670B9-EF7E-4AEF-B6F5-60C57D2D093A}" type="presOf" srcId="{F26F74DC-5540-4A1E-BBDD-3B2BC2618CDF}" destId="{51EF9A08-426E-46BE-932C-18157BD526BD}" srcOrd="0" destOrd="0" presId="urn:microsoft.com/office/officeart/2008/layout/LinedList"/>
    <dgm:cxn modelId="{E0A94BBE-04B4-4A7E-8AE6-BD8EA2AB6C25}" type="presOf" srcId="{97356469-3EBD-4094-8552-BCEF3DF4ECBB}" destId="{CBACCB3C-087C-427B-BFC6-A383402A2593}" srcOrd="0" destOrd="0" presId="urn:microsoft.com/office/officeart/2008/layout/LinedList"/>
    <dgm:cxn modelId="{56798ED7-5D8C-4765-8819-59691066F1F6}" srcId="{B2D1B8AD-E6BD-4C67-A1C2-94B30B31BD8F}" destId="{97356469-3EBD-4094-8552-BCEF3DF4ECBB}" srcOrd="1" destOrd="0" parTransId="{7DB337EE-8FC1-46B4-9E2F-08039E8D13D2}" sibTransId="{3805C613-B096-48E0-AA45-BA15858D394F}"/>
    <dgm:cxn modelId="{2C01D4FC-93AF-4552-B6FA-F9416BC4F597}" type="presOf" srcId="{B2D1B8AD-E6BD-4C67-A1C2-94B30B31BD8F}" destId="{E08B1C29-6EF7-4A1B-BBFB-9477381BC117}" srcOrd="0" destOrd="0" presId="urn:microsoft.com/office/officeart/2008/layout/LinedList"/>
    <dgm:cxn modelId="{2991003A-5457-4B24-A59A-BE1271D5D8C7}" type="presParOf" srcId="{E08B1C29-6EF7-4A1B-BBFB-9477381BC117}" destId="{78EDC468-37FA-4D60-951B-16F0A60AC4EB}" srcOrd="0" destOrd="0" presId="urn:microsoft.com/office/officeart/2008/layout/LinedList"/>
    <dgm:cxn modelId="{AE703125-6A54-4A2B-8561-862E41AEB14E}" type="presParOf" srcId="{E08B1C29-6EF7-4A1B-BBFB-9477381BC117}" destId="{9EB61D31-3B7F-467D-9E1E-40BEE4EC4A74}" srcOrd="1" destOrd="0" presId="urn:microsoft.com/office/officeart/2008/layout/LinedList"/>
    <dgm:cxn modelId="{1BF383D1-F570-4659-B8F4-EA58E9FC8E2F}" type="presParOf" srcId="{9EB61D31-3B7F-467D-9E1E-40BEE4EC4A74}" destId="{51EF9A08-426E-46BE-932C-18157BD526BD}" srcOrd="0" destOrd="0" presId="urn:microsoft.com/office/officeart/2008/layout/LinedList"/>
    <dgm:cxn modelId="{0DD0DEAE-BBE0-47DB-8106-43BCD10B42C5}" type="presParOf" srcId="{9EB61D31-3B7F-467D-9E1E-40BEE4EC4A74}" destId="{1D65CFEC-0726-4AAE-8E4E-A4DDB00E3E80}" srcOrd="1" destOrd="0" presId="urn:microsoft.com/office/officeart/2008/layout/LinedList"/>
    <dgm:cxn modelId="{E8B6D220-AAC2-4BC1-8136-9135F7BB4195}" type="presParOf" srcId="{E08B1C29-6EF7-4A1B-BBFB-9477381BC117}" destId="{509A5AE4-5A8D-4764-B23C-4B7858E26949}" srcOrd="2" destOrd="0" presId="urn:microsoft.com/office/officeart/2008/layout/LinedList"/>
    <dgm:cxn modelId="{9C84E998-3FAC-4043-A9CF-110D096E9999}" type="presParOf" srcId="{E08B1C29-6EF7-4A1B-BBFB-9477381BC117}" destId="{E4B8315C-3955-4F0F-8E5E-3A6EFA156C07}" srcOrd="3" destOrd="0" presId="urn:microsoft.com/office/officeart/2008/layout/LinedList"/>
    <dgm:cxn modelId="{15D36C98-72D9-4A15-AB25-68ED7C7FC677}" type="presParOf" srcId="{E4B8315C-3955-4F0F-8E5E-3A6EFA156C07}" destId="{CBACCB3C-087C-427B-BFC6-A383402A2593}" srcOrd="0" destOrd="0" presId="urn:microsoft.com/office/officeart/2008/layout/LinedList"/>
    <dgm:cxn modelId="{89C049FB-2EBF-42CA-BC53-7180DF3AA6F0}" type="presParOf" srcId="{E4B8315C-3955-4F0F-8E5E-3A6EFA156C07}" destId="{0D544D82-00F8-4038-9F72-F3243B67C560}" srcOrd="1" destOrd="0" presId="urn:microsoft.com/office/officeart/2008/layout/LinedList"/>
    <dgm:cxn modelId="{50DFC6AD-AE39-44C7-8876-EFF3B3F8C504}" type="presParOf" srcId="{E08B1C29-6EF7-4A1B-BBFB-9477381BC117}" destId="{4EEE9464-F70B-44EE-AC1B-60F5B90DD532}" srcOrd="4" destOrd="0" presId="urn:microsoft.com/office/officeart/2008/layout/LinedList"/>
    <dgm:cxn modelId="{2A3B017B-188A-4039-8CFE-3CE20836EE03}" type="presParOf" srcId="{E08B1C29-6EF7-4A1B-BBFB-9477381BC117}" destId="{8E865D2C-933D-47A5-8C80-AE959B5012DC}" srcOrd="5" destOrd="0" presId="urn:microsoft.com/office/officeart/2008/layout/LinedList"/>
    <dgm:cxn modelId="{82B7B151-C590-429D-A1C2-976069E1BA55}" type="presParOf" srcId="{8E865D2C-933D-47A5-8C80-AE959B5012DC}" destId="{B86165DB-0CF0-4E45-B9A2-68E4175EFE26}" srcOrd="0" destOrd="0" presId="urn:microsoft.com/office/officeart/2008/layout/LinedList"/>
    <dgm:cxn modelId="{BB3D0604-2310-41CD-8B0F-F86751C4B8ED}" type="presParOf" srcId="{8E865D2C-933D-47A5-8C80-AE959B5012DC}" destId="{C9E4AF23-137F-4033-B067-31173112561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0985F5-A5EF-4FA8-AFD5-2A876E04F22F}" type="doc">
      <dgm:prSet loTypeId="urn:microsoft.com/office/officeart/2005/8/layout/vList3" loCatId="picture" qsTypeId="urn:microsoft.com/office/officeart/2005/8/quickstyle/simple2" qsCatId="simple" csTypeId="urn:microsoft.com/office/officeart/2005/8/colors/accent6_2" csCatId="accent6" phldr="1"/>
      <dgm:spPr/>
      <dgm:t>
        <a:bodyPr/>
        <a:lstStyle/>
        <a:p>
          <a:endParaRPr lang="en-CA"/>
        </a:p>
      </dgm:t>
    </dgm:pt>
    <dgm:pt modelId="{D5F47F90-CB41-4510-BCE2-B0C371704571}">
      <dgm:prSet phldrT="[Text]"/>
      <dgm:spPr>
        <a:pattFill prst="smGrid">
          <a:fgClr>
            <a:schemeClr val="accent6">
              <a:hueOff val="0"/>
              <a:satOff val="0"/>
              <a:lumOff val="0"/>
            </a:schemeClr>
          </a:fgClr>
          <a:bgClr>
            <a:schemeClr val="bg1"/>
          </a:bgClr>
        </a:pattFill>
      </dgm:spPr>
      <dgm:t>
        <a:bodyPr/>
        <a:lstStyle/>
        <a:p>
          <a:r>
            <a:rPr lang="en-CA" dirty="0"/>
            <a:t>57.31% Air Strikes</a:t>
          </a:r>
        </a:p>
      </dgm:t>
    </dgm:pt>
    <dgm:pt modelId="{61DD2E5B-53D0-4FBF-A359-BD8C8FBBDA1C}" type="parTrans" cxnId="{B44FD5E1-F343-40D6-AD1A-25FCB3B3FF67}">
      <dgm:prSet/>
      <dgm:spPr/>
      <dgm:t>
        <a:bodyPr/>
        <a:lstStyle/>
        <a:p>
          <a:endParaRPr lang="en-CA"/>
        </a:p>
      </dgm:t>
    </dgm:pt>
    <dgm:pt modelId="{B19506C0-D543-49DA-8706-ED417ABAFA32}" type="sibTrans" cxnId="{B44FD5E1-F343-40D6-AD1A-25FCB3B3FF67}">
      <dgm:prSet/>
      <dgm:spPr/>
      <dgm:t>
        <a:bodyPr/>
        <a:lstStyle/>
        <a:p>
          <a:endParaRPr lang="en-CA"/>
        </a:p>
      </dgm:t>
    </dgm:pt>
    <dgm:pt modelId="{25CA1AC0-7124-433F-903B-93FCDB28C628}">
      <dgm:prSet phldrT="[Text]"/>
      <dgm:spPr>
        <a:pattFill prst="smGrid">
          <a:fgClr>
            <a:schemeClr val="accent6">
              <a:hueOff val="0"/>
              <a:satOff val="0"/>
              <a:lumOff val="0"/>
            </a:schemeClr>
          </a:fgClr>
          <a:bgClr>
            <a:schemeClr val="bg1"/>
          </a:bgClr>
        </a:pattFill>
      </dgm:spPr>
      <dgm:t>
        <a:bodyPr/>
        <a:lstStyle/>
        <a:p>
          <a:r>
            <a:rPr lang="en-CA" dirty="0"/>
            <a:t>39.21% Air Strikes</a:t>
          </a:r>
        </a:p>
      </dgm:t>
    </dgm:pt>
    <dgm:pt modelId="{C7CE5613-AC52-495B-BC0B-D39E0B939FA7}" type="parTrans" cxnId="{005A5723-C89B-446B-B094-0FF3B46C3274}">
      <dgm:prSet/>
      <dgm:spPr/>
      <dgm:t>
        <a:bodyPr/>
        <a:lstStyle/>
        <a:p>
          <a:endParaRPr lang="en-CA"/>
        </a:p>
      </dgm:t>
    </dgm:pt>
    <dgm:pt modelId="{E53AC852-D11A-458A-93BD-DE1E59EC9904}" type="sibTrans" cxnId="{005A5723-C89B-446B-B094-0FF3B46C3274}">
      <dgm:prSet/>
      <dgm:spPr/>
      <dgm:t>
        <a:bodyPr/>
        <a:lstStyle/>
        <a:p>
          <a:endParaRPr lang="en-CA"/>
        </a:p>
      </dgm:t>
    </dgm:pt>
    <dgm:pt modelId="{5E2B2322-2A07-44D8-947D-BC7AEF133C9B}">
      <dgm:prSet phldrT="[Text]"/>
      <dgm:spPr>
        <a:pattFill prst="smGrid">
          <a:fgClr>
            <a:schemeClr val="accent6">
              <a:hueOff val="0"/>
              <a:satOff val="0"/>
              <a:lumOff val="0"/>
            </a:schemeClr>
          </a:fgClr>
          <a:bgClr>
            <a:schemeClr val="bg1"/>
          </a:bgClr>
        </a:pattFill>
      </dgm:spPr>
      <dgm:t>
        <a:bodyPr/>
        <a:lstStyle/>
        <a:p>
          <a:r>
            <a:rPr lang="en-CA" dirty="0"/>
            <a:t>3.48% Air Strikes</a:t>
          </a:r>
        </a:p>
      </dgm:t>
    </dgm:pt>
    <dgm:pt modelId="{8F604416-27EE-4197-ADB5-B32B2122A163}" type="parTrans" cxnId="{6A0EF391-377E-4E59-8E42-FBBB457CD392}">
      <dgm:prSet/>
      <dgm:spPr/>
      <dgm:t>
        <a:bodyPr/>
        <a:lstStyle/>
        <a:p>
          <a:endParaRPr lang="en-CA"/>
        </a:p>
      </dgm:t>
    </dgm:pt>
    <dgm:pt modelId="{AAFF625D-5458-43ED-8331-A05D59AB1D3F}" type="sibTrans" cxnId="{6A0EF391-377E-4E59-8E42-FBBB457CD392}">
      <dgm:prSet/>
      <dgm:spPr/>
      <dgm:t>
        <a:bodyPr/>
        <a:lstStyle/>
        <a:p>
          <a:endParaRPr lang="en-CA"/>
        </a:p>
      </dgm:t>
    </dgm:pt>
    <dgm:pt modelId="{067E22DC-8F92-457B-94A2-6157E61299E0}" type="pres">
      <dgm:prSet presAssocID="{430985F5-A5EF-4FA8-AFD5-2A876E04F22F}" presName="linearFlow" presStyleCnt="0">
        <dgm:presLayoutVars>
          <dgm:dir/>
          <dgm:resizeHandles val="exact"/>
        </dgm:presLayoutVars>
      </dgm:prSet>
      <dgm:spPr/>
    </dgm:pt>
    <dgm:pt modelId="{3A3F40E4-154A-4861-B0E7-65C7CA5BF7AC}" type="pres">
      <dgm:prSet presAssocID="{D5F47F90-CB41-4510-BCE2-B0C371704571}" presName="composite" presStyleCnt="0"/>
      <dgm:spPr/>
    </dgm:pt>
    <dgm:pt modelId="{37490B66-A297-408E-9E31-1A18F26F7C9A}" type="pres">
      <dgm:prSet presAssocID="{D5F47F90-CB41-4510-BCE2-B0C371704571}"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5F5F384C-A93B-4E9C-8B98-DC4E670408DD}" type="pres">
      <dgm:prSet presAssocID="{D5F47F90-CB41-4510-BCE2-B0C371704571}" presName="txShp" presStyleLbl="node1" presStyleIdx="0" presStyleCnt="3" custScaleX="87426" custScaleY="75211" custLinFactNeighborX="-308" custLinFactNeighborY="1343">
        <dgm:presLayoutVars>
          <dgm:bulletEnabled val="1"/>
        </dgm:presLayoutVars>
      </dgm:prSet>
      <dgm:spPr/>
    </dgm:pt>
    <dgm:pt modelId="{02F77513-CEF2-4126-8228-5E5395ADAF13}" type="pres">
      <dgm:prSet presAssocID="{B19506C0-D543-49DA-8706-ED417ABAFA32}" presName="spacing" presStyleCnt="0"/>
      <dgm:spPr/>
    </dgm:pt>
    <dgm:pt modelId="{464317E8-F60F-49C7-BA5B-280196DBEA4F}" type="pres">
      <dgm:prSet presAssocID="{25CA1AC0-7124-433F-903B-93FCDB28C628}" presName="composite" presStyleCnt="0"/>
      <dgm:spPr/>
    </dgm:pt>
    <dgm:pt modelId="{78A688A9-5BFC-456D-A113-498BC39198C8}" type="pres">
      <dgm:prSet presAssocID="{25CA1AC0-7124-433F-903B-93FCDB28C628}"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dgm:spPr>
    </dgm:pt>
    <dgm:pt modelId="{FB90B9A7-9B60-43FE-A167-6268BD21FE57}" type="pres">
      <dgm:prSet presAssocID="{25CA1AC0-7124-433F-903B-93FCDB28C628}" presName="txShp" presStyleLbl="node1" presStyleIdx="1" presStyleCnt="3" custScaleX="87426" custScaleY="75211" custLinFactNeighborX="-308" custLinFactNeighborY="1343">
        <dgm:presLayoutVars>
          <dgm:bulletEnabled val="1"/>
        </dgm:presLayoutVars>
      </dgm:prSet>
      <dgm:spPr/>
    </dgm:pt>
    <dgm:pt modelId="{5C4DC56D-07DB-4BBE-B064-3EA9338ECB47}" type="pres">
      <dgm:prSet presAssocID="{E53AC852-D11A-458A-93BD-DE1E59EC9904}" presName="spacing" presStyleCnt="0"/>
      <dgm:spPr/>
    </dgm:pt>
    <dgm:pt modelId="{9C2889FC-44ED-4389-A118-2B22FD9AE9BA}" type="pres">
      <dgm:prSet presAssocID="{5E2B2322-2A07-44D8-947D-BC7AEF133C9B}" presName="composite" presStyleCnt="0"/>
      <dgm:spPr/>
    </dgm:pt>
    <dgm:pt modelId="{F17A8D01-38B1-4356-BF96-F3D9A88ED413}" type="pres">
      <dgm:prSet presAssocID="{5E2B2322-2A07-44D8-947D-BC7AEF133C9B}" presName="imgShp" presStyleLbl="fgImgPlace1" presStyleIdx="2" presStyleCnt="3" custLinFactNeighborX="5309" custLinFactNeighborY="153"/>
      <dgm:spPr>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dgm:spPr>
    </dgm:pt>
    <dgm:pt modelId="{E930376F-8B96-4028-8447-C19746A0DE3E}" type="pres">
      <dgm:prSet presAssocID="{5E2B2322-2A07-44D8-947D-BC7AEF133C9B}" presName="txShp" presStyleLbl="node1" presStyleIdx="2" presStyleCnt="3" custScaleX="87426" custScaleY="75211" custLinFactNeighborX="-308" custLinFactNeighborY="1343">
        <dgm:presLayoutVars>
          <dgm:bulletEnabled val="1"/>
        </dgm:presLayoutVars>
      </dgm:prSet>
      <dgm:spPr/>
    </dgm:pt>
  </dgm:ptLst>
  <dgm:cxnLst>
    <dgm:cxn modelId="{AB74A102-D2DC-4C74-BF4E-7AFEE820C6DF}" type="presOf" srcId="{5E2B2322-2A07-44D8-947D-BC7AEF133C9B}" destId="{E930376F-8B96-4028-8447-C19746A0DE3E}" srcOrd="0" destOrd="0" presId="urn:microsoft.com/office/officeart/2005/8/layout/vList3"/>
    <dgm:cxn modelId="{A30DEC22-C513-46CE-B1C5-92486C7D0DD0}" type="presOf" srcId="{430985F5-A5EF-4FA8-AFD5-2A876E04F22F}" destId="{067E22DC-8F92-457B-94A2-6157E61299E0}" srcOrd="0" destOrd="0" presId="urn:microsoft.com/office/officeart/2005/8/layout/vList3"/>
    <dgm:cxn modelId="{005A5723-C89B-446B-B094-0FF3B46C3274}" srcId="{430985F5-A5EF-4FA8-AFD5-2A876E04F22F}" destId="{25CA1AC0-7124-433F-903B-93FCDB28C628}" srcOrd="1" destOrd="0" parTransId="{C7CE5613-AC52-495B-BC0B-D39E0B939FA7}" sibTransId="{E53AC852-D11A-458A-93BD-DE1E59EC9904}"/>
    <dgm:cxn modelId="{7622CE49-C5B2-4DC9-A280-D5CC0E050BDB}" type="presOf" srcId="{25CA1AC0-7124-433F-903B-93FCDB28C628}" destId="{FB90B9A7-9B60-43FE-A167-6268BD21FE57}" srcOrd="0" destOrd="0" presId="urn:microsoft.com/office/officeart/2005/8/layout/vList3"/>
    <dgm:cxn modelId="{6A0EF391-377E-4E59-8E42-FBBB457CD392}" srcId="{430985F5-A5EF-4FA8-AFD5-2A876E04F22F}" destId="{5E2B2322-2A07-44D8-947D-BC7AEF133C9B}" srcOrd="2" destOrd="0" parTransId="{8F604416-27EE-4197-ADB5-B32B2122A163}" sibTransId="{AAFF625D-5458-43ED-8331-A05D59AB1D3F}"/>
    <dgm:cxn modelId="{5D05DBB5-7807-49B6-ACFD-A507E5947690}" type="presOf" srcId="{D5F47F90-CB41-4510-BCE2-B0C371704571}" destId="{5F5F384C-A93B-4E9C-8B98-DC4E670408DD}" srcOrd="0" destOrd="0" presId="urn:microsoft.com/office/officeart/2005/8/layout/vList3"/>
    <dgm:cxn modelId="{B44FD5E1-F343-40D6-AD1A-25FCB3B3FF67}" srcId="{430985F5-A5EF-4FA8-AFD5-2A876E04F22F}" destId="{D5F47F90-CB41-4510-BCE2-B0C371704571}" srcOrd="0" destOrd="0" parTransId="{61DD2E5B-53D0-4FBF-A359-BD8C8FBBDA1C}" sibTransId="{B19506C0-D543-49DA-8706-ED417ABAFA32}"/>
    <dgm:cxn modelId="{E522DE58-61B4-4F42-8DFD-F098C277CD53}" type="presParOf" srcId="{067E22DC-8F92-457B-94A2-6157E61299E0}" destId="{3A3F40E4-154A-4861-B0E7-65C7CA5BF7AC}" srcOrd="0" destOrd="0" presId="urn:microsoft.com/office/officeart/2005/8/layout/vList3"/>
    <dgm:cxn modelId="{3B7CC1E5-B62B-41F3-918C-F2A04BDEB8E9}" type="presParOf" srcId="{3A3F40E4-154A-4861-B0E7-65C7CA5BF7AC}" destId="{37490B66-A297-408E-9E31-1A18F26F7C9A}" srcOrd="0" destOrd="0" presId="urn:microsoft.com/office/officeart/2005/8/layout/vList3"/>
    <dgm:cxn modelId="{D3F50E98-6CCF-4A11-A0BE-2D3DCA4C8A40}" type="presParOf" srcId="{3A3F40E4-154A-4861-B0E7-65C7CA5BF7AC}" destId="{5F5F384C-A93B-4E9C-8B98-DC4E670408DD}" srcOrd="1" destOrd="0" presId="urn:microsoft.com/office/officeart/2005/8/layout/vList3"/>
    <dgm:cxn modelId="{C9979418-15B6-405F-90E5-2281FA793F87}" type="presParOf" srcId="{067E22DC-8F92-457B-94A2-6157E61299E0}" destId="{02F77513-CEF2-4126-8228-5E5395ADAF13}" srcOrd="1" destOrd="0" presId="urn:microsoft.com/office/officeart/2005/8/layout/vList3"/>
    <dgm:cxn modelId="{99BF41AA-3B32-4ED6-8AA5-25D19C244C51}" type="presParOf" srcId="{067E22DC-8F92-457B-94A2-6157E61299E0}" destId="{464317E8-F60F-49C7-BA5B-280196DBEA4F}" srcOrd="2" destOrd="0" presId="urn:microsoft.com/office/officeart/2005/8/layout/vList3"/>
    <dgm:cxn modelId="{6BF00120-A19A-4A60-B625-BB1AD789FE50}" type="presParOf" srcId="{464317E8-F60F-49C7-BA5B-280196DBEA4F}" destId="{78A688A9-5BFC-456D-A113-498BC39198C8}" srcOrd="0" destOrd="0" presId="urn:microsoft.com/office/officeart/2005/8/layout/vList3"/>
    <dgm:cxn modelId="{312BC48E-D31B-49AC-A14E-E242B478BE41}" type="presParOf" srcId="{464317E8-F60F-49C7-BA5B-280196DBEA4F}" destId="{FB90B9A7-9B60-43FE-A167-6268BD21FE57}" srcOrd="1" destOrd="0" presId="urn:microsoft.com/office/officeart/2005/8/layout/vList3"/>
    <dgm:cxn modelId="{D73AF76E-3EE8-42AB-A636-5C8A2DF9593B}" type="presParOf" srcId="{067E22DC-8F92-457B-94A2-6157E61299E0}" destId="{5C4DC56D-07DB-4BBE-B064-3EA9338ECB47}" srcOrd="3" destOrd="0" presId="urn:microsoft.com/office/officeart/2005/8/layout/vList3"/>
    <dgm:cxn modelId="{ED1DF583-8642-40D5-91C3-DB924DE383DC}" type="presParOf" srcId="{067E22DC-8F92-457B-94A2-6157E61299E0}" destId="{9C2889FC-44ED-4389-A118-2B22FD9AE9BA}" srcOrd="4" destOrd="0" presId="urn:microsoft.com/office/officeart/2005/8/layout/vList3"/>
    <dgm:cxn modelId="{5E8E1AA5-6D70-493E-8556-FC87703CC394}" type="presParOf" srcId="{9C2889FC-44ED-4389-A118-2B22FD9AE9BA}" destId="{F17A8D01-38B1-4356-BF96-F3D9A88ED413}" srcOrd="0" destOrd="0" presId="urn:microsoft.com/office/officeart/2005/8/layout/vList3"/>
    <dgm:cxn modelId="{05E3F90A-8BB3-405C-A54A-A33882D3EBAD}" type="presParOf" srcId="{9C2889FC-44ED-4389-A118-2B22FD9AE9BA}" destId="{E930376F-8B96-4028-8447-C19746A0DE3E}"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340166-446D-462D-A4A8-CD8D2498294F}" type="doc">
      <dgm:prSet loTypeId="urn:microsoft.com/office/officeart/2005/8/layout/vList2" loCatId="list" qsTypeId="urn:microsoft.com/office/officeart/2005/8/quickstyle/simple5" qsCatId="simple" csTypeId="urn:microsoft.com/office/officeart/2005/8/colors/accent6_2" csCatId="accent6" phldr="1"/>
      <dgm:spPr/>
      <dgm:t>
        <a:bodyPr/>
        <a:lstStyle/>
        <a:p>
          <a:endParaRPr lang="en-US"/>
        </a:p>
      </dgm:t>
    </dgm:pt>
    <dgm:pt modelId="{50BF63CE-8A78-4233-B480-E82A04E73B8F}">
      <dgm:prSet/>
      <dgm:spPr/>
      <dgm:t>
        <a:bodyPr/>
        <a:lstStyle/>
        <a:p>
          <a:pPr>
            <a:buFont typeface="Arial" panose="020B0604020202020204" pitchFamily="34" charset="0"/>
            <a:buChar char="•"/>
          </a:pPr>
          <a:r>
            <a:rPr lang="en-US" b="0" i="0" u="none"/>
            <a:t>Which were the countries most effected by Air strikes ordered under U.S. Presidency?</a:t>
          </a:r>
          <a:r>
            <a:rPr lang="en-US" b="0" i="0"/>
            <a:t>​</a:t>
          </a:r>
        </a:p>
      </dgm:t>
    </dgm:pt>
    <dgm:pt modelId="{E9DEE0E1-9E74-4A21-B317-0D3A58A356F0}" type="parTrans" cxnId="{E6D2123F-57F1-4D55-9E3F-27180E38329D}">
      <dgm:prSet/>
      <dgm:spPr/>
      <dgm:t>
        <a:bodyPr/>
        <a:lstStyle/>
        <a:p>
          <a:endParaRPr lang="en-CA"/>
        </a:p>
      </dgm:t>
    </dgm:pt>
    <dgm:pt modelId="{48ACBC02-451E-4821-927C-A345B65848DD}" type="sibTrans" cxnId="{E6D2123F-57F1-4D55-9E3F-27180E38329D}">
      <dgm:prSet/>
      <dgm:spPr/>
      <dgm:t>
        <a:bodyPr/>
        <a:lstStyle/>
        <a:p>
          <a:endParaRPr lang="en-CA"/>
        </a:p>
      </dgm:t>
    </dgm:pt>
    <dgm:pt modelId="{F272C54E-F259-43A6-AD3C-C6A13C276E5A}">
      <dgm:prSet/>
      <dgm:spPr/>
      <dgm:t>
        <a:bodyPr/>
        <a:lstStyle/>
        <a:p>
          <a:pPr>
            <a:buFont typeface="Arial" panose="020B0604020202020204" pitchFamily="34" charset="0"/>
            <a:buChar char="•"/>
          </a:pPr>
          <a:r>
            <a:rPr lang="en-US" b="0" i="0" u="none" dirty="0"/>
            <a:t>How has the trend of Air Strikes changed over the period?</a:t>
          </a:r>
          <a:r>
            <a:rPr lang="en-US" b="0" i="0" dirty="0"/>
            <a:t>​</a:t>
          </a:r>
        </a:p>
      </dgm:t>
    </dgm:pt>
    <dgm:pt modelId="{89750CEA-0BC8-43C0-AB95-CDCB9E318A0D}" type="parTrans" cxnId="{AE27293C-767C-44AE-852C-DA511E8CDBB0}">
      <dgm:prSet/>
      <dgm:spPr/>
      <dgm:t>
        <a:bodyPr/>
        <a:lstStyle/>
        <a:p>
          <a:endParaRPr lang="en-CA"/>
        </a:p>
      </dgm:t>
    </dgm:pt>
    <dgm:pt modelId="{3D3CD127-6C2E-4F78-BEAB-A21C427CEE2B}" type="sibTrans" cxnId="{AE27293C-767C-44AE-852C-DA511E8CDBB0}">
      <dgm:prSet/>
      <dgm:spPr/>
      <dgm:t>
        <a:bodyPr/>
        <a:lstStyle/>
        <a:p>
          <a:endParaRPr lang="en-CA"/>
        </a:p>
      </dgm:t>
    </dgm:pt>
    <dgm:pt modelId="{C97CC977-9BC9-4736-B3ED-732B6B2325D3}">
      <dgm:prSet/>
      <dgm:spPr/>
      <dgm:t>
        <a:bodyPr/>
        <a:lstStyle/>
        <a:p>
          <a:pPr>
            <a:buFont typeface="Arial" panose="020B0604020202020204" pitchFamily="34" charset="0"/>
            <a:buChar char="•"/>
          </a:pPr>
          <a:r>
            <a:rPr lang="en-US" b="0" i="0" u="none"/>
            <a:t>What was the proportion of Air Strikes ordered per U.S. President?</a:t>
          </a:r>
          <a:r>
            <a:rPr lang="en-US" b="0" i="0"/>
            <a:t>​</a:t>
          </a:r>
        </a:p>
      </dgm:t>
    </dgm:pt>
    <dgm:pt modelId="{4FD2063B-C165-4B88-BEFA-247D24F8AB06}" type="parTrans" cxnId="{71A6F02C-B928-4D35-8118-112E3E339C68}">
      <dgm:prSet/>
      <dgm:spPr/>
      <dgm:t>
        <a:bodyPr/>
        <a:lstStyle/>
        <a:p>
          <a:endParaRPr lang="en-CA"/>
        </a:p>
      </dgm:t>
    </dgm:pt>
    <dgm:pt modelId="{8C70DACB-D710-420E-BF1F-76BEC2942AAD}" type="sibTrans" cxnId="{71A6F02C-B928-4D35-8118-112E3E339C68}">
      <dgm:prSet/>
      <dgm:spPr/>
      <dgm:t>
        <a:bodyPr/>
        <a:lstStyle/>
        <a:p>
          <a:endParaRPr lang="en-CA"/>
        </a:p>
      </dgm:t>
    </dgm:pt>
    <dgm:pt modelId="{1466C883-F7C0-49C7-9E59-7DB388B99D7E}">
      <dgm:prSet/>
      <dgm:spPr/>
      <dgm:t>
        <a:bodyPr/>
        <a:lstStyle/>
        <a:p>
          <a:pPr>
            <a:buFont typeface="Arial" panose="020B0604020202020204" pitchFamily="34" charset="0"/>
            <a:buChar char="•"/>
          </a:pPr>
          <a:r>
            <a:rPr lang="en-US" b="0" i="0" u="none"/>
            <a:t>What was the causality ratio to total causality per U.S. President?</a:t>
          </a:r>
          <a:r>
            <a:rPr lang="en-US" b="0" i="0"/>
            <a:t>​</a:t>
          </a:r>
        </a:p>
      </dgm:t>
    </dgm:pt>
    <dgm:pt modelId="{28990D43-0FF3-49B6-8027-39B3760CF8B5}" type="parTrans" cxnId="{58E65C2F-EF93-4316-8D32-532344AF5F4F}">
      <dgm:prSet/>
      <dgm:spPr/>
      <dgm:t>
        <a:bodyPr/>
        <a:lstStyle/>
        <a:p>
          <a:endParaRPr lang="en-CA"/>
        </a:p>
      </dgm:t>
    </dgm:pt>
    <dgm:pt modelId="{16C8B628-1342-4A94-8D9A-B24BB0FEDFC5}" type="sibTrans" cxnId="{58E65C2F-EF93-4316-8D32-532344AF5F4F}">
      <dgm:prSet/>
      <dgm:spPr/>
      <dgm:t>
        <a:bodyPr/>
        <a:lstStyle/>
        <a:p>
          <a:endParaRPr lang="en-CA"/>
        </a:p>
      </dgm:t>
    </dgm:pt>
    <dgm:pt modelId="{BF0F62EF-917E-42A8-9417-F65B89FF61E1}">
      <dgm:prSet/>
      <dgm:spPr/>
      <dgm:t>
        <a:bodyPr/>
        <a:lstStyle/>
        <a:p>
          <a:pPr>
            <a:buFont typeface="Arial" panose="020B0604020202020204" pitchFamily="34" charset="0"/>
            <a:buChar char="•"/>
          </a:pPr>
          <a:r>
            <a:rPr lang="en-US" b="0" i="0" u="none"/>
            <a:t>What is the count of people killed vs injured under different U.S. Presidents?</a:t>
          </a:r>
          <a:r>
            <a:rPr lang="en-US" b="0" i="0"/>
            <a:t>​</a:t>
          </a:r>
        </a:p>
      </dgm:t>
    </dgm:pt>
    <dgm:pt modelId="{CFB5C478-46EA-44DB-AC4E-71D93E35953E}" type="parTrans" cxnId="{9655827A-3A10-452A-8219-910D8C413784}">
      <dgm:prSet/>
      <dgm:spPr/>
      <dgm:t>
        <a:bodyPr/>
        <a:lstStyle/>
        <a:p>
          <a:endParaRPr lang="en-CA"/>
        </a:p>
      </dgm:t>
    </dgm:pt>
    <dgm:pt modelId="{5F6FD4B8-0859-49A6-B69A-1EB978A0EC6D}" type="sibTrans" cxnId="{9655827A-3A10-452A-8219-910D8C413784}">
      <dgm:prSet/>
      <dgm:spPr/>
      <dgm:t>
        <a:bodyPr/>
        <a:lstStyle/>
        <a:p>
          <a:endParaRPr lang="en-CA"/>
        </a:p>
      </dgm:t>
    </dgm:pt>
    <dgm:pt modelId="{09B89886-B1B0-4650-A76F-BF6D1F991AB1}">
      <dgm:prSet/>
      <dgm:spPr/>
      <dgm:t>
        <a:bodyPr/>
        <a:lstStyle/>
        <a:p>
          <a:pPr>
            <a:buFont typeface="Arial" panose="020B0604020202020204" pitchFamily="34" charset="0"/>
            <a:buChar char="•"/>
          </a:pPr>
          <a:r>
            <a:rPr lang="en-US" b="0" i="0" u="none"/>
            <a:t>What is the overall causalities under different U.S. Presidents?</a:t>
          </a:r>
          <a:endParaRPr lang="en-US" b="0" i="0"/>
        </a:p>
      </dgm:t>
    </dgm:pt>
    <dgm:pt modelId="{F4F95AC3-0536-4308-844A-119F36B9CD2B}" type="parTrans" cxnId="{E001113D-7315-47DA-AB2C-5AEDEACB762A}">
      <dgm:prSet/>
      <dgm:spPr/>
      <dgm:t>
        <a:bodyPr/>
        <a:lstStyle/>
        <a:p>
          <a:endParaRPr lang="en-CA"/>
        </a:p>
      </dgm:t>
    </dgm:pt>
    <dgm:pt modelId="{B8FA0A27-4C82-4E8E-8E2D-9BC850844E14}" type="sibTrans" cxnId="{E001113D-7315-47DA-AB2C-5AEDEACB762A}">
      <dgm:prSet/>
      <dgm:spPr/>
      <dgm:t>
        <a:bodyPr/>
        <a:lstStyle/>
        <a:p>
          <a:endParaRPr lang="en-CA"/>
        </a:p>
      </dgm:t>
    </dgm:pt>
    <dgm:pt modelId="{23A3498C-24F7-4C99-8528-78BED0ED41E7}" type="pres">
      <dgm:prSet presAssocID="{81340166-446D-462D-A4A8-CD8D2498294F}" presName="linear" presStyleCnt="0">
        <dgm:presLayoutVars>
          <dgm:animLvl val="lvl"/>
          <dgm:resizeHandles val="exact"/>
        </dgm:presLayoutVars>
      </dgm:prSet>
      <dgm:spPr/>
    </dgm:pt>
    <dgm:pt modelId="{5D6A2D56-A451-4659-8829-C2669D862A7A}" type="pres">
      <dgm:prSet presAssocID="{50BF63CE-8A78-4233-B480-E82A04E73B8F}" presName="parentText" presStyleLbl="node1" presStyleIdx="0" presStyleCnt="6">
        <dgm:presLayoutVars>
          <dgm:chMax val="0"/>
          <dgm:bulletEnabled val="1"/>
        </dgm:presLayoutVars>
      </dgm:prSet>
      <dgm:spPr/>
    </dgm:pt>
    <dgm:pt modelId="{9F139187-48D0-4022-BC5C-A6FB76E36CB7}" type="pres">
      <dgm:prSet presAssocID="{48ACBC02-451E-4821-927C-A345B65848DD}" presName="spacer" presStyleCnt="0"/>
      <dgm:spPr/>
    </dgm:pt>
    <dgm:pt modelId="{B5B35F32-74B6-47A5-8F3C-E0B3B49450EA}" type="pres">
      <dgm:prSet presAssocID="{F272C54E-F259-43A6-AD3C-C6A13C276E5A}" presName="parentText" presStyleLbl="node1" presStyleIdx="1" presStyleCnt="6">
        <dgm:presLayoutVars>
          <dgm:chMax val="0"/>
          <dgm:bulletEnabled val="1"/>
        </dgm:presLayoutVars>
      </dgm:prSet>
      <dgm:spPr/>
    </dgm:pt>
    <dgm:pt modelId="{AFE79732-3145-4C1E-AC86-27A3A4FE5E2E}" type="pres">
      <dgm:prSet presAssocID="{3D3CD127-6C2E-4F78-BEAB-A21C427CEE2B}" presName="spacer" presStyleCnt="0"/>
      <dgm:spPr/>
    </dgm:pt>
    <dgm:pt modelId="{6B28E27D-A84C-493D-A34F-AFC8EEC1F538}" type="pres">
      <dgm:prSet presAssocID="{C97CC977-9BC9-4736-B3ED-732B6B2325D3}" presName="parentText" presStyleLbl="node1" presStyleIdx="2" presStyleCnt="6">
        <dgm:presLayoutVars>
          <dgm:chMax val="0"/>
          <dgm:bulletEnabled val="1"/>
        </dgm:presLayoutVars>
      </dgm:prSet>
      <dgm:spPr/>
    </dgm:pt>
    <dgm:pt modelId="{9301EAC2-EE75-4679-9180-02C86900B13E}" type="pres">
      <dgm:prSet presAssocID="{8C70DACB-D710-420E-BF1F-76BEC2942AAD}" presName="spacer" presStyleCnt="0"/>
      <dgm:spPr/>
    </dgm:pt>
    <dgm:pt modelId="{9C82402F-7CF3-45A1-A463-CC7FA0521060}" type="pres">
      <dgm:prSet presAssocID="{1466C883-F7C0-49C7-9E59-7DB388B99D7E}" presName="parentText" presStyleLbl="node1" presStyleIdx="3" presStyleCnt="6">
        <dgm:presLayoutVars>
          <dgm:chMax val="0"/>
          <dgm:bulletEnabled val="1"/>
        </dgm:presLayoutVars>
      </dgm:prSet>
      <dgm:spPr/>
    </dgm:pt>
    <dgm:pt modelId="{B22E1F99-8C58-4533-B420-399EB2B32680}" type="pres">
      <dgm:prSet presAssocID="{16C8B628-1342-4A94-8D9A-B24BB0FEDFC5}" presName="spacer" presStyleCnt="0"/>
      <dgm:spPr/>
    </dgm:pt>
    <dgm:pt modelId="{8EBB0701-16AC-4439-873D-DE4680999B10}" type="pres">
      <dgm:prSet presAssocID="{BF0F62EF-917E-42A8-9417-F65B89FF61E1}" presName="parentText" presStyleLbl="node1" presStyleIdx="4" presStyleCnt="6">
        <dgm:presLayoutVars>
          <dgm:chMax val="0"/>
          <dgm:bulletEnabled val="1"/>
        </dgm:presLayoutVars>
      </dgm:prSet>
      <dgm:spPr/>
    </dgm:pt>
    <dgm:pt modelId="{B38D92CD-0392-4638-97CF-6EB44AF10555}" type="pres">
      <dgm:prSet presAssocID="{5F6FD4B8-0859-49A6-B69A-1EB978A0EC6D}" presName="spacer" presStyleCnt="0"/>
      <dgm:spPr/>
    </dgm:pt>
    <dgm:pt modelId="{D774FFB6-8D61-402A-8ACB-CBE6F9C81170}" type="pres">
      <dgm:prSet presAssocID="{09B89886-B1B0-4650-A76F-BF6D1F991AB1}" presName="parentText" presStyleLbl="node1" presStyleIdx="5" presStyleCnt="6">
        <dgm:presLayoutVars>
          <dgm:chMax val="0"/>
          <dgm:bulletEnabled val="1"/>
        </dgm:presLayoutVars>
      </dgm:prSet>
      <dgm:spPr/>
    </dgm:pt>
  </dgm:ptLst>
  <dgm:cxnLst>
    <dgm:cxn modelId="{8BF70D2C-2D8B-47E9-A1A9-E5B1A0793075}" type="presOf" srcId="{C97CC977-9BC9-4736-B3ED-732B6B2325D3}" destId="{6B28E27D-A84C-493D-A34F-AFC8EEC1F538}" srcOrd="0" destOrd="0" presId="urn:microsoft.com/office/officeart/2005/8/layout/vList2"/>
    <dgm:cxn modelId="{71A6F02C-B928-4D35-8118-112E3E339C68}" srcId="{81340166-446D-462D-A4A8-CD8D2498294F}" destId="{C97CC977-9BC9-4736-B3ED-732B6B2325D3}" srcOrd="2" destOrd="0" parTransId="{4FD2063B-C165-4B88-BEFA-247D24F8AB06}" sibTransId="{8C70DACB-D710-420E-BF1F-76BEC2942AAD}"/>
    <dgm:cxn modelId="{58E65C2F-EF93-4316-8D32-532344AF5F4F}" srcId="{81340166-446D-462D-A4A8-CD8D2498294F}" destId="{1466C883-F7C0-49C7-9E59-7DB388B99D7E}" srcOrd="3" destOrd="0" parTransId="{28990D43-0FF3-49B6-8027-39B3760CF8B5}" sibTransId="{16C8B628-1342-4A94-8D9A-B24BB0FEDFC5}"/>
    <dgm:cxn modelId="{D25CFF35-7731-43A1-B4FD-3A3C9803C654}" type="presOf" srcId="{1466C883-F7C0-49C7-9E59-7DB388B99D7E}" destId="{9C82402F-7CF3-45A1-A463-CC7FA0521060}" srcOrd="0" destOrd="0" presId="urn:microsoft.com/office/officeart/2005/8/layout/vList2"/>
    <dgm:cxn modelId="{AE27293C-767C-44AE-852C-DA511E8CDBB0}" srcId="{81340166-446D-462D-A4A8-CD8D2498294F}" destId="{F272C54E-F259-43A6-AD3C-C6A13C276E5A}" srcOrd="1" destOrd="0" parTransId="{89750CEA-0BC8-43C0-AB95-CDCB9E318A0D}" sibTransId="{3D3CD127-6C2E-4F78-BEAB-A21C427CEE2B}"/>
    <dgm:cxn modelId="{E001113D-7315-47DA-AB2C-5AEDEACB762A}" srcId="{81340166-446D-462D-A4A8-CD8D2498294F}" destId="{09B89886-B1B0-4650-A76F-BF6D1F991AB1}" srcOrd="5" destOrd="0" parTransId="{F4F95AC3-0536-4308-844A-119F36B9CD2B}" sibTransId="{B8FA0A27-4C82-4E8E-8E2D-9BC850844E14}"/>
    <dgm:cxn modelId="{E6D2123F-57F1-4D55-9E3F-27180E38329D}" srcId="{81340166-446D-462D-A4A8-CD8D2498294F}" destId="{50BF63CE-8A78-4233-B480-E82A04E73B8F}" srcOrd="0" destOrd="0" parTransId="{E9DEE0E1-9E74-4A21-B317-0D3A58A356F0}" sibTransId="{48ACBC02-451E-4821-927C-A345B65848DD}"/>
    <dgm:cxn modelId="{7D270C5A-0E12-44AE-8116-3F5B9B9049BA}" type="presOf" srcId="{09B89886-B1B0-4650-A76F-BF6D1F991AB1}" destId="{D774FFB6-8D61-402A-8ACB-CBE6F9C81170}" srcOrd="0" destOrd="0" presId="urn:microsoft.com/office/officeart/2005/8/layout/vList2"/>
    <dgm:cxn modelId="{9655827A-3A10-452A-8219-910D8C413784}" srcId="{81340166-446D-462D-A4A8-CD8D2498294F}" destId="{BF0F62EF-917E-42A8-9417-F65B89FF61E1}" srcOrd="4" destOrd="0" parTransId="{CFB5C478-46EA-44DB-AC4E-71D93E35953E}" sibTransId="{5F6FD4B8-0859-49A6-B69A-1EB978A0EC6D}"/>
    <dgm:cxn modelId="{D8626E84-9F1A-4960-830D-DA6764A26925}" type="presOf" srcId="{81340166-446D-462D-A4A8-CD8D2498294F}" destId="{23A3498C-24F7-4C99-8528-78BED0ED41E7}" srcOrd="0" destOrd="0" presId="urn:microsoft.com/office/officeart/2005/8/layout/vList2"/>
    <dgm:cxn modelId="{5B26BB94-5643-49B1-8013-96C3C1BAC10A}" type="presOf" srcId="{50BF63CE-8A78-4233-B480-E82A04E73B8F}" destId="{5D6A2D56-A451-4659-8829-C2669D862A7A}" srcOrd="0" destOrd="0" presId="urn:microsoft.com/office/officeart/2005/8/layout/vList2"/>
    <dgm:cxn modelId="{5D343EA5-CD1C-423E-8ABB-4EF6E55DEC5F}" type="presOf" srcId="{F272C54E-F259-43A6-AD3C-C6A13C276E5A}" destId="{B5B35F32-74B6-47A5-8F3C-E0B3B49450EA}" srcOrd="0" destOrd="0" presId="urn:microsoft.com/office/officeart/2005/8/layout/vList2"/>
    <dgm:cxn modelId="{64B5F4C7-F29B-4677-BF98-DD3A57EA314E}" type="presOf" srcId="{BF0F62EF-917E-42A8-9417-F65B89FF61E1}" destId="{8EBB0701-16AC-4439-873D-DE4680999B10}" srcOrd="0" destOrd="0" presId="urn:microsoft.com/office/officeart/2005/8/layout/vList2"/>
    <dgm:cxn modelId="{D83FB4C3-29E8-4A8E-9EBE-09711679710D}" type="presParOf" srcId="{23A3498C-24F7-4C99-8528-78BED0ED41E7}" destId="{5D6A2D56-A451-4659-8829-C2669D862A7A}" srcOrd="0" destOrd="0" presId="urn:microsoft.com/office/officeart/2005/8/layout/vList2"/>
    <dgm:cxn modelId="{8043A877-6DC0-4956-B458-F5DB8B51E975}" type="presParOf" srcId="{23A3498C-24F7-4C99-8528-78BED0ED41E7}" destId="{9F139187-48D0-4022-BC5C-A6FB76E36CB7}" srcOrd="1" destOrd="0" presId="urn:microsoft.com/office/officeart/2005/8/layout/vList2"/>
    <dgm:cxn modelId="{20B6DA10-FC6C-4AFA-A569-EC86F8914B17}" type="presParOf" srcId="{23A3498C-24F7-4C99-8528-78BED0ED41E7}" destId="{B5B35F32-74B6-47A5-8F3C-E0B3B49450EA}" srcOrd="2" destOrd="0" presId="urn:microsoft.com/office/officeart/2005/8/layout/vList2"/>
    <dgm:cxn modelId="{622CACDD-343A-48B3-A92E-E667F74A7889}" type="presParOf" srcId="{23A3498C-24F7-4C99-8528-78BED0ED41E7}" destId="{AFE79732-3145-4C1E-AC86-27A3A4FE5E2E}" srcOrd="3" destOrd="0" presId="urn:microsoft.com/office/officeart/2005/8/layout/vList2"/>
    <dgm:cxn modelId="{2E2A5370-88DF-4E79-9EF5-27DA1CC03315}" type="presParOf" srcId="{23A3498C-24F7-4C99-8528-78BED0ED41E7}" destId="{6B28E27D-A84C-493D-A34F-AFC8EEC1F538}" srcOrd="4" destOrd="0" presId="urn:microsoft.com/office/officeart/2005/8/layout/vList2"/>
    <dgm:cxn modelId="{88F58711-F03D-4CA3-95E9-F1653817BE3D}" type="presParOf" srcId="{23A3498C-24F7-4C99-8528-78BED0ED41E7}" destId="{9301EAC2-EE75-4679-9180-02C86900B13E}" srcOrd="5" destOrd="0" presId="urn:microsoft.com/office/officeart/2005/8/layout/vList2"/>
    <dgm:cxn modelId="{43E9E421-D3BF-4F4E-82AC-C1A6EA3DD692}" type="presParOf" srcId="{23A3498C-24F7-4C99-8528-78BED0ED41E7}" destId="{9C82402F-7CF3-45A1-A463-CC7FA0521060}" srcOrd="6" destOrd="0" presId="urn:microsoft.com/office/officeart/2005/8/layout/vList2"/>
    <dgm:cxn modelId="{D6F86D8A-65D0-4D07-BDCC-8570AC49FAFA}" type="presParOf" srcId="{23A3498C-24F7-4C99-8528-78BED0ED41E7}" destId="{B22E1F99-8C58-4533-B420-399EB2B32680}" srcOrd="7" destOrd="0" presId="urn:microsoft.com/office/officeart/2005/8/layout/vList2"/>
    <dgm:cxn modelId="{76E71C7C-A12B-415B-9A90-A0AF06A32D91}" type="presParOf" srcId="{23A3498C-24F7-4C99-8528-78BED0ED41E7}" destId="{8EBB0701-16AC-4439-873D-DE4680999B10}" srcOrd="8" destOrd="0" presId="urn:microsoft.com/office/officeart/2005/8/layout/vList2"/>
    <dgm:cxn modelId="{852E8ED2-F226-4A5B-9839-4003AB57BB77}" type="presParOf" srcId="{23A3498C-24F7-4C99-8528-78BED0ED41E7}" destId="{B38D92CD-0392-4638-97CF-6EB44AF10555}" srcOrd="9" destOrd="0" presId="urn:microsoft.com/office/officeart/2005/8/layout/vList2"/>
    <dgm:cxn modelId="{85F48D8F-B7DE-4CCD-A43A-893DAE045141}" type="presParOf" srcId="{23A3498C-24F7-4C99-8528-78BED0ED41E7}" destId="{D774FFB6-8D61-402A-8ACB-CBE6F9C8117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DC468-37FA-4D60-951B-16F0A60AC4EB}">
      <dsp:nvSpPr>
        <dsp:cNvPr id="0" name=""/>
        <dsp:cNvSpPr/>
      </dsp:nvSpPr>
      <dsp:spPr>
        <a:xfrm>
          <a:off x="0" y="2812"/>
          <a:ext cx="63738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EF9A08-426E-46BE-932C-18157BD526BD}">
      <dsp:nvSpPr>
        <dsp:cNvPr id="0" name=""/>
        <dsp:cNvSpPr/>
      </dsp:nvSpPr>
      <dsp:spPr>
        <a:xfrm>
          <a:off x="0" y="2812"/>
          <a:ext cx="6373813" cy="191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CA" sz="1800" kern="1200" dirty="0"/>
            <a:t>Dataset: </a:t>
          </a:r>
          <a:r>
            <a:rPr lang="fr-FR" sz="1800" kern="1200" dirty="0">
              <a:solidFill>
                <a:schemeClr val="accent2">
                  <a:lumMod val="60000"/>
                  <a:lumOff val="40000"/>
                </a:schemeClr>
              </a:solidFill>
              <a:hlinkClick xmlns:r="http://schemas.openxmlformats.org/officeDocument/2006/relationships" r:id="rId1">
                <a:extLst>
                  <a:ext uri="{A12FA001-AC4F-418D-AE19-62706E023703}">
                    <ahyp:hlinkClr xmlns:ahyp="http://schemas.microsoft.com/office/drawing/2018/hyperlinkcolor" val="tx"/>
                  </a:ext>
                </a:extLst>
              </a:hlinkClick>
            </a:rPr>
            <a:t>https://dronewars.github.io/data/</a:t>
          </a:r>
          <a:endParaRPr lang="en-US" sz="1800" kern="1200" dirty="0">
            <a:solidFill>
              <a:schemeClr val="accent2">
                <a:lumMod val="60000"/>
                <a:lumOff val="40000"/>
              </a:schemeClr>
            </a:solidFill>
          </a:endParaRPr>
        </a:p>
      </dsp:txBody>
      <dsp:txXfrm>
        <a:off x="0" y="2812"/>
        <a:ext cx="6373813" cy="1917941"/>
      </dsp:txXfrm>
    </dsp:sp>
    <dsp:sp modelId="{509A5AE4-5A8D-4764-B23C-4B7858E26949}">
      <dsp:nvSpPr>
        <dsp:cNvPr id="0" name=""/>
        <dsp:cNvSpPr/>
      </dsp:nvSpPr>
      <dsp:spPr>
        <a:xfrm>
          <a:off x="0" y="1920754"/>
          <a:ext cx="6373813" cy="0"/>
        </a:xfrm>
        <a:prstGeom prst="line">
          <a:avLst/>
        </a:prstGeom>
        <a:solidFill>
          <a:schemeClr val="accent2">
            <a:hueOff val="3846440"/>
            <a:satOff val="4103"/>
            <a:lumOff val="1275"/>
            <a:alphaOff val="0"/>
          </a:schemeClr>
        </a:solidFill>
        <a:ln w="12700" cap="flat" cmpd="sng" algn="ctr">
          <a:solidFill>
            <a:schemeClr val="accent2">
              <a:hueOff val="3846440"/>
              <a:satOff val="4103"/>
              <a:lumOff val="1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ACCB3C-087C-427B-BFC6-A383402A2593}">
      <dsp:nvSpPr>
        <dsp:cNvPr id="0" name=""/>
        <dsp:cNvSpPr/>
      </dsp:nvSpPr>
      <dsp:spPr>
        <a:xfrm>
          <a:off x="0" y="1920754"/>
          <a:ext cx="6373813" cy="191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CA" sz="1800" kern="1200" dirty="0"/>
            <a:t>Kaplan, F. (2016, September 14). The First Drone Strike: How a Cold War Idea Became the Dominant Weapon in the War on Terror. Slate Magazine. </a:t>
          </a:r>
          <a:r>
            <a:rPr lang="en-CA" sz="1800" kern="1200" dirty="0">
              <a:solidFill>
                <a:schemeClr val="accent2">
                  <a:lumMod val="60000"/>
                  <a:lumOff val="40000"/>
                </a:schemeClr>
              </a:solidFill>
              <a:hlinkClick xmlns:r="http://schemas.openxmlformats.org/officeDocument/2006/relationships" r:id="rId2">
                <a:extLst>
                  <a:ext uri="{A12FA001-AC4F-418D-AE19-62706E023703}">
                    <ahyp:hlinkClr xmlns:ahyp="http://schemas.microsoft.com/office/drawing/2018/hyperlinkcolor" val="tx"/>
                  </a:ext>
                </a:extLst>
              </a:hlinkClick>
            </a:rPr>
            <a:t>https://slate.com/news-and-politics/2016/09/a-history-of-the-armed-drone.html</a:t>
          </a:r>
          <a:endParaRPr lang="en-US" sz="1800" kern="1200" dirty="0">
            <a:solidFill>
              <a:schemeClr val="accent2">
                <a:lumMod val="60000"/>
                <a:lumOff val="40000"/>
              </a:schemeClr>
            </a:solidFill>
          </a:endParaRPr>
        </a:p>
      </dsp:txBody>
      <dsp:txXfrm>
        <a:off x="0" y="1920754"/>
        <a:ext cx="6373813" cy="1917941"/>
      </dsp:txXfrm>
    </dsp:sp>
    <dsp:sp modelId="{4EEE9464-F70B-44EE-AC1B-60F5B90DD532}">
      <dsp:nvSpPr>
        <dsp:cNvPr id="0" name=""/>
        <dsp:cNvSpPr/>
      </dsp:nvSpPr>
      <dsp:spPr>
        <a:xfrm>
          <a:off x="0" y="3838695"/>
          <a:ext cx="6373813" cy="0"/>
        </a:xfrm>
        <a:prstGeom prst="line">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6165DB-0CF0-4E45-B9A2-68E4175EFE26}">
      <dsp:nvSpPr>
        <dsp:cNvPr id="0" name=""/>
        <dsp:cNvSpPr/>
      </dsp:nvSpPr>
      <dsp:spPr>
        <a:xfrm>
          <a:off x="0" y="3838695"/>
          <a:ext cx="6373813" cy="191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CA" sz="1800" kern="1200" dirty="0"/>
            <a:t>Hambling, D. (n.d.). The Legacy Of Afghanistan Is A Future Of Drone Wars. Forbes. Retrieved November 28, 2022, from </a:t>
          </a:r>
          <a:r>
            <a:rPr lang="en-CA" sz="1800" kern="1200" dirty="0">
              <a:solidFill>
                <a:schemeClr val="accent2">
                  <a:lumMod val="60000"/>
                  <a:lumOff val="40000"/>
                </a:schemeClr>
              </a:solidFill>
              <a:hlinkClick xmlns:r="http://schemas.openxmlformats.org/officeDocument/2006/relationships" r:id="rId3">
                <a:extLst>
                  <a:ext uri="{A12FA001-AC4F-418D-AE19-62706E023703}">
                    <ahyp:hlinkClr xmlns:ahyp="http://schemas.microsoft.com/office/drawing/2018/hyperlinkcolor" val="tx"/>
                  </a:ext>
                </a:extLst>
              </a:hlinkClick>
            </a:rPr>
            <a:t>https://www.forbes.com/sites/davidhambling/2021/08/17/the-legacy-of-afghanistan-is-a-future-of-drone-wars/?sh=52df0e8b210f</a:t>
          </a:r>
          <a:endParaRPr lang="en-US" sz="1800" kern="1200" dirty="0">
            <a:solidFill>
              <a:schemeClr val="accent2">
                <a:lumMod val="60000"/>
                <a:lumOff val="40000"/>
              </a:schemeClr>
            </a:solidFill>
          </a:endParaRPr>
        </a:p>
      </dsp:txBody>
      <dsp:txXfrm>
        <a:off x="0" y="3838695"/>
        <a:ext cx="6373813" cy="19179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F384C-A93B-4E9C-8B98-DC4E670408DD}">
      <dsp:nvSpPr>
        <dsp:cNvPr id="0" name=""/>
        <dsp:cNvSpPr/>
      </dsp:nvSpPr>
      <dsp:spPr>
        <a:xfrm rot="10800000">
          <a:off x="945900" y="84589"/>
          <a:ext cx="2026049" cy="453596"/>
        </a:xfrm>
        <a:prstGeom prst="homePlate">
          <a:avLst/>
        </a:prstGeom>
        <a:pattFill prst="smGrid">
          <a:fgClr>
            <a:schemeClr val="accent6">
              <a:hueOff val="0"/>
              <a:satOff val="0"/>
              <a:lumOff val="0"/>
            </a:schemeClr>
          </a:fgClr>
          <a:bgClr>
            <a:schemeClr val="bg1"/>
          </a:bgClr>
        </a:patt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5950"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dirty="0"/>
            <a:t>57.31% Air Strikes</a:t>
          </a:r>
        </a:p>
      </dsp:txBody>
      <dsp:txXfrm rot="10800000">
        <a:off x="1059299" y="84589"/>
        <a:ext cx="1912650" cy="453596"/>
      </dsp:txXfrm>
    </dsp:sp>
    <dsp:sp modelId="{37490B66-A297-408E-9E31-1A18F26F7C9A}">
      <dsp:nvSpPr>
        <dsp:cNvPr id="0" name=""/>
        <dsp:cNvSpPr/>
      </dsp:nvSpPr>
      <dsp:spPr>
        <a:xfrm>
          <a:off x="505791" y="1739"/>
          <a:ext cx="603098" cy="6030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FB90B9A7-9B60-43FE-A167-6268BD21FE57}">
      <dsp:nvSpPr>
        <dsp:cNvPr id="0" name=""/>
        <dsp:cNvSpPr/>
      </dsp:nvSpPr>
      <dsp:spPr>
        <a:xfrm rot="10800000">
          <a:off x="945900" y="867717"/>
          <a:ext cx="2026049" cy="453596"/>
        </a:xfrm>
        <a:prstGeom prst="homePlate">
          <a:avLst/>
        </a:prstGeom>
        <a:pattFill prst="smGrid">
          <a:fgClr>
            <a:schemeClr val="accent6">
              <a:hueOff val="0"/>
              <a:satOff val="0"/>
              <a:lumOff val="0"/>
            </a:schemeClr>
          </a:fgClr>
          <a:bgClr>
            <a:schemeClr val="bg1"/>
          </a:bgClr>
        </a:patt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5950"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dirty="0"/>
            <a:t>39.21% Air Strikes</a:t>
          </a:r>
        </a:p>
      </dsp:txBody>
      <dsp:txXfrm rot="10800000">
        <a:off x="1059299" y="867717"/>
        <a:ext cx="1912650" cy="453596"/>
      </dsp:txXfrm>
    </dsp:sp>
    <dsp:sp modelId="{78A688A9-5BFC-456D-A113-498BC39198C8}">
      <dsp:nvSpPr>
        <dsp:cNvPr id="0" name=""/>
        <dsp:cNvSpPr/>
      </dsp:nvSpPr>
      <dsp:spPr>
        <a:xfrm>
          <a:off x="505791" y="784867"/>
          <a:ext cx="603098" cy="60309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E930376F-8B96-4028-8447-C19746A0DE3E}">
      <dsp:nvSpPr>
        <dsp:cNvPr id="0" name=""/>
        <dsp:cNvSpPr/>
      </dsp:nvSpPr>
      <dsp:spPr>
        <a:xfrm rot="10800000">
          <a:off x="945900" y="1650845"/>
          <a:ext cx="2026049" cy="453596"/>
        </a:xfrm>
        <a:prstGeom prst="homePlate">
          <a:avLst/>
        </a:prstGeom>
        <a:pattFill prst="smGrid">
          <a:fgClr>
            <a:schemeClr val="accent6">
              <a:hueOff val="0"/>
              <a:satOff val="0"/>
              <a:lumOff val="0"/>
            </a:schemeClr>
          </a:fgClr>
          <a:bgClr>
            <a:schemeClr val="bg1"/>
          </a:bgClr>
        </a:patt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5950"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dirty="0"/>
            <a:t>3.48% Air Strikes</a:t>
          </a:r>
        </a:p>
      </dsp:txBody>
      <dsp:txXfrm rot="10800000">
        <a:off x="1059299" y="1650845"/>
        <a:ext cx="1912650" cy="453596"/>
      </dsp:txXfrm>
    </dsp:sp>
    <dsp:sp modelId="{F17A8D01-38B1-4356-BF96-F3D9A88ED413}">
      <dsp:nvSpPr>
        <dsp:cNvPr id="0" name=""/>
        <dsp:cNvSpPr/>
      </dsp:nvSpPr>
      <dsp:spPr>
        <a:xfrm>
          <a:off x="537810" y="1568918"/>
          <a:ext cx="603098" cy="60309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A2D56-A451-4659-8829-C2669D862A7A}">
      <dsp:nvSpPr>
        <dsp:cNvPr id="0" name=""/>
        <dsp:cNvSpPr/>
      </dsp:nvSpPr>
      <dsp:spPr>
        <a:xfrm>
          <a:off x="0" y="505799"/>
          <a:ext cx="10845139" cy="53820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b="0" i="0" u="none" kern="1200"/>
            <a:t>Which were the countries most effected by Air strikes ordered under U.S. Presidency?</a:t>
          </a:r>
          <a:r>
            <a:rPr lang="en-US" sz="2300" b="0" i="0" kern="1200"/>
            <a:t>​</a:t>
          </a:r>
        </a:p>
      </dsp:txBody>
      <dsp:txXfrm>
        <a:off x="26273" y="532072"/>
        <a:ext cx="10792593" cy="485654"/>
      </dsp:txXfrm>
    </dsp:sp>
    <dsp:sp modelId="{B5B35F32-74B6-47A5-8F3C-E0B3B49450EA}">
      <dsp:nvSpPr>
        <dsp:cNvPr id="0" name=""/>
        <dsp:cNvSpPr/>
      </dsp:nvSpPr>
      <dsp:spPr>
        <a:xfrm>
          <a:off x="0" y="1110239"/>
          <a:ext cx="10845139" cy="53820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b="0" i="0" u="none" kern="1200" dirty="0"/>
            <a:t>How has the trend of Air Strikes changed over the period?</a:t>
          </a:r>
          <a:r>
            <a:rPr lang="en-US" sz="2300" b="0" i="0" kern="1200" dirty="0"/>
            <a:t>​</a:t>
          </a:r>
        </a:p>
      </dsp:txBody>
      <dsp:txXfrm>
        <a:off x="26273" y="1136512"/>
        <a:ext cx="10792593" cy="485654"/>
      </dsp:txXfrm>
    </dsp:sp>
    <dsp:sp modelId="{6B28E27D-A84C-493D-A34F-AFC8EEC1F538}">
      <dsp:nvSpPr>
        <dsp:cNvPr id="0" name=""/>
        <dsp:cNvSpPr/>
      </dsp:nvSpPr>
      <dsp:spPr>
        <a:xfrm>
          <a:off x="0" y="1714680"/>
          <a:ext cx="10845139" cy="53820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b="0" i="0" u="none" kern="1200"/>
            <a:t>What was the proportion of Air Strikes ordered per U.S. President?</a:t>
          </a:r>
          <a:r>
            <a:rPr lang="en-US" sz="2300" b="0" i="0" kern="1200"/>
            <a:t>​</a:t>
          </a:r>
        </a:p>
      </dsp:txBody>
      <dsp:txXfrm>
        <a:off x="26273" y="1740953"/>
        <a:ext cx="10792593" cy="485654"/>
      </dsp:txXfrm>
    </dsp:sp>
    <dsp:sp modelId="{9C82402F-7CF3-45A1-A463-CC7FA0521060}">
      <dsp:nvSpPr>
        <dsp:cNvPr id="0" name=""/>
        <dsp:cNvSpPr/>
      </dsp:nvSpPr>
      <dsp:spPr>
        <a:xfrm>
          <a:off x="0" y="2319120"/>
          <a:ext cx="10845139" cy="53820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b="0" i="0" u="none" kern="1200"/>
            <a:t>What was the causality ratio to total causality per U.S. President?</a:t>
          </a:r>
          <a:r>
            <a:rPr lang="en-US" sz="2300" b="0" i="0" kern="1200"/>
            <a:t>​</a:t>
          </a:r>
        </a:p>
      </dsp:txBody>
      <dsp:txXfrm>
        <a:off x="26273" y="2345393"/>
        <a:ext cx="10792593" cy="485654"/>
      </dsp:txXfrm>
    </dsp:sp>
    <dsp:sp modelId="{8EBB0701-16AC-4439-873D-DE4680999B10}">
      <dsp:nvSpPr>
        <dsp:cNvPr id="0" name=""/>
        <dsp:cNvSpPr/>
      </dsp:nvSpPr>
      <dsp:spPr>
        <a:xfrm>
          <a:off x="0" y="2923560"/>
          <a:ext cx="10845139" cy="53820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b="0" i="0" u="none" kern="1200"/>
            <a:t>What is the count of people killed vs injured under different U.S. Presidents?</a:t>
          </a:r>
          <a:r>
            <a:rPr lang="en-US" sz="2300" b="0" i="0" kern="1200"/>
            <a:t>​</a:t>
          </a:r>
        </a:p>
      </dsp:txBody>
      <dsp:txXfrm>
        <a:off x="26273" y="2949833"/>
        <a:ext cx="10792593" cy="485654"/>
      </dsp:txXfrm>
    </dsp:sp>
    <dsp:sp modelId="{D774FFB6-8D61-402A-8ACB-CBE6F9C81170}">
      <dsp:nvSpPr>
        <dsp:cNvPr id="0" name=""/>
        <dsp:cNvSpPr/>
      </dsp:nvSpPr>
      <dsp:spPr>
        <a:xfrm>
          <a:off x="0" y="3528000"/>
          <a:ext cx="10845139" cy="53820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b="0" i="0" u="none" kern="1200"/>
            <a:t>What is the overall causalities under different U.S. Presidents?</a:t>
          </a:r>
          <a:endParaRPr lang="en-US" sz="2300" b="0" i="0" kern="1200"/>
        </a:p>
      </dsp:txBody>
      <dsp:txXfrm>
        <a:off x="26273" y="3554273"/>
        <a:ext cx="10792593" cy="4856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5/8/2023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3.png"/><Relationship Id="rId18" Type="http://schemas.openxmlformats.org/officeDocument/2006/relationships/image" Target="../media/image17.png"/><Relationship Id="rId3" Type="http://schemas.microsoft.com/office/2007/relationships/hdphoto" Target="../media/hdphoto2.wdp"/><Relationship Id="rId21" Type="http://schemas.openxmlformats.org/officeDocument/2006/relationships/image" Target="../media/image19.svg"/><Relationship Id="rId7" Type="http://schemas.openxmlformats.org/officeDocument/2006/relationships/diagramColors" Target="../diagrams/colors2.xml"/><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image" Target="../media/image5.png"/><Relationship Id="rId16" Type="http://schemas.microsoft.com/office/2007/relationships/hdphoto" Target="../media/hdphoto3.wdp"/><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1.png"/><Relationship Id="rId5" Type="http://schemas.openxmlformats.org/officeDocument/2006/relationships/diagramLayout" Target="../diagrams/layout2.xml"/><Relationship Id="rId15" Type="http://schemas.openxmlformats.org/officeDocument/2006/relationships/image" Target="../media/image15.png"/><Relationship Id="rId10" Type="http://schemas.openxmlformats.org/officeDocument/2006/relationships/image" Target="../media/image10.jpeg"/><Relationship Id="rId19" Type="http://schemas.microsoft.com/office/2007/relationships/hdphoto" Target="../media/hdphoto4.wdp"/><Relationship Id="rId4" Type="http://schemas.openxmlformats.org/officeDocument/2006/relationships/diagramData" Target="../diagrams/data2.xml"/><Relationship Id="rId9" Type="http://schemas.openxmlformats.org/officeDocument/2006/relationships/image" Target="../media/image9.png"/><Relationship Id="rId1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ctr" anchorCtr="0">
            <a:normAutofit/>
          </a:bodyPr>
          <a:lstStyle/>
          <a:p>
            <a:br>
              <a:rPr lang="en-US" dirty="0"/>
            </a:br>
            <a:r>
              <a:rPr lang="en-US" dirty="0"/>
              <a:t>Drone Wars</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2318916"/>
          </a:xfrm>
        </p:spPr>
        <p:txBody>
          <a:bodyPr>
            <a:normAutofit/>
          </a:bodyPr>
          <a:lstStyle/>
          <a:p>
            <a:r>
              <a:rPr lang="en-US" sz="2200" b="1" dirty="0"/>
              <a:t>Submitted by:</a:t>
            </a:r>
          </a:p>
          <a:p>
            <a:r>
              <a:rPr lang="en-US" dirty="0"/>
              <a:t>Rishav Rana</a:t>
            </a:r>
          </a:p>
        </p:txBody>
      </p:sp>
      <p:pic>
        <p:nvPicPr>
          <p:cNvPr id="4" name="Picture 3">
            <a:extLst>
              <a:ext uri="{FF2B5EF4-FFF2-40B4-BE49-F238E27FC236}">
                <a16:creationId xmlns:a16="http://schemas.microsoft.com/office/drawing/2014/main" id="{9195D507-441A-A2DA-2352-8EED841E6642}"/>
              </a:ext>
            </a:extLst>
          </p:cNvPr>
          <p:cNvPicPr>
            <a:picLocks noChangeAspect="1"/>
          </p:cNvPicPr>
          <p:nvPr/>
        </p:nvPicPr>
        <p:blipFill>
          <a:blip r:embed="rId3">
            <a:alphaModFix amt="62000"/>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0"/>
            <a:ext cx="7452360" cy="6858000"/>
          </a:xfrm>
          <a:prstGeom prst="rect">
            <a:avLst/>
          </a:prstGeom>
          <a:effectLst>
            <a:glow rad="139700">
              <a:schemeClr val="accent6">
                <a:satMod val="175000"/>
                <a:alpha val="19000"/>
              </a:schemeClr>
            </a:glow>
            <a:softEdge rad="0"/>
          </a:effectLst>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6" name="Freeform: Shape 4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Shape 4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1" name="Rectangle 5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2" y="580363"/>
            <a:ext cx="11306521" cy="419479"/>
          </a:xfrm>
        </p:spPr>
        <p:txBody>
          <a:bodyPr vert="horz" wrap="square" lIns="0" tIns="0" rIns="0" bIns="0" rtlCol="0" anchor="t" anchorCtr="0">
            <a:normAutofit/>
          </a:bodyPr>
          <a:lstStyle/>
          <a:p>
            <a:r>
              <a:rPr lang="en-US" sz="2400"/>
              <a:t>What was the proportion of Air Strikes ordered per U.S. President?</a:t>
            </a:r>
            <a:endParaRPr lang="en-US" sz="2400" dirty="0"/>
          </a:p>
        </p:txBody>
      </p:sp>
      <p:sp>
        <p:nvSpPr>
          <p:cNvPr id="53" name="Oval 52">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56"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2" y="1154190"/>
            <a:ext cx="11090275" cy="466354"/>
          </a:xfrm>
        </p:spPr>
        <p:txBody>
          <a:bodyPr vert="horz" wrap="square" lIns="0" tIns="0" rIns="0" bIns="0" rtlCol="0" anchor="t">
            <a:normAutofit/>
          </a:bodyPr>
          <a:lstStyle/>
          <a:p>
            <a:pPr marL="342900">
              <a:lnSpc>
                <a:spcPct val="100000"/>
              </a:lnSpc>
              <a:spcBef>
                <a:spcPts val="900"/>
              </a:spcBef>
              <a:buFont typeface="Arial" panose="020B0604020202020204" pitchFamily="34" charset="0"/>
              <a:buChar char="•"/>
            </a:pPr>
            <a:r>
              <a:rPr lang="en-US" sz="1700" dirty="0"/>
              <a:t>Barack Obama ordered the most Air Strikes with an overall proportion of 57.31% followed by Donald Trump with 39.21%.</a:t>
            </a:r>
          </a:p>
          <a:p>
            <a:pPr>
              <a:lnSpc>
                <a:spcPct val="100000"/>
              </a:lnSpc>
              <a:buFont typeface="Arial" panose="020B0604020202020204" pitchFamily="34" charset="0"/>
              <a:buChar char="•"/>
            </a:pPr>
            <a:endParaRPr lang="en-US" sz="1700" dirty="0"/>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December 7, 2022</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pic>
        <p:nvPicPr>
          <p:cNvPr id="5" name="Picture 4" descr="Timeline&#10;&#10;Description automatically generated">
            <a:extLst>
              <a:ext uri="{FF2B5EF4-FFF2-40B4-BE49-F238E27FC236}">
                <a16:creationId xmlns:a16="http://schemas.microsoft.com/office/drawing/2014/main" id="{F56D3010-FE6B-8DC7-76EA-83DE7FE9A0D3}"/>
              </a:ext>
            </a:extLst>
          </p:cNvPr>
          <p:cNvPicPr>
            <a:picLocks noChangeAspect="1"/>
          </p:cNvPicPr>
          <p:nvPr/>
        </p:nvPicPr>
        <p:blipFill rotWithShape="1">
          <a:blip r:embed="rId2">
            <a:alphaModFix amt="89000"/>
          </a:blip>
          <a:srcRect l="-12295" t="-2047" r="-12295" b="2047"/>
          <a:stretch/>
        </p:blipFill>
        <p:spPr>
          <a:xfrm>
            <a:off x="-812727" y="1580205"/>
            <a:ext cx="13817454" cy="4927007"/>
          </a:xfrm>
          <a:prstGeom prst="rect">
            <a:avLst/>
          </a:prstGeom>
        </p:spPr>
      </p:pic>
    </p:spTree>
    <p:extLst>
      <p:ext uri="{BB962C8B-B14F-4D97-AF65-F5344CB8AC3E}">
        <p14:creationId xmlns:p14="http://schemas.microsoft.com/office/powerpoint/2010/main" val="78253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6" name="Freeform: Shape 4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Shape 4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1" name="Rectangle 5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2" y="538619"/>
            <a:ext cx="11306521" cy="461224"/>
          </a:xfrm>
        </p:spPr>
        <p:txBody>
          <a:bodyPr vert="horz" wrap="square" lIns="0" tIns="0" rIns="0" bIns="0" rtlCol="0" anchor="t" anchorCtr="0">
            <a:normAutofit/>
          </a:bodyPr>
          <a:lstStyle/>
          <a:p>
            <a:r>
              <a:rPr lang="en-US" sz="2400" dirty="0"/>
              <a:t>What was the causality ratio to total causality per U.S. President?</a:t>
            </a:r>
          </a:p>
        </p:txBody>
      </p:sp>
      <p:sp>
        <p:nvSpPr>
          <p:cNvPr id="53" name="Oval 52">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56"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2" y="1154189"/>
            <a:ext cx="11090275" cy="605987"/>
          </a:xfrm>
        </p:spPr>
        <p:txBody>
          <a:bodyPr vert="horz" wrap="square" lIns="0" tIns="0" rIns="0" bIns="0" rtlCol="0" anchor="t">
            <a:normAutofit lnSpcReduction="10000"/>
          </a:bodyPr>
          <a:lstStyle/>
          <a:p>
            <a:pPr marL="342900">
              <a:lnSpc>
                <a:spcPct val="100000"/>
              </a:lnSpc>
              <a:spcBef>
                <a:spcPts val="900"/>
              </a:spcBef>
              <a:buFont typeface="Arial" panose="020B0604020202020204" pitchFamily="34" charset="0"/>
              <a:buChar char="•"/>
            </a:pPr>
            <a:r>
              <a:rPr lang="en-US" sz="1700" dirty="0"/>
              <a:t>Barack Obama has been accounted for the most causality ratio amongst other U.S. Presidents having causality ratio of 63.83 % of the over all causality proportion.</a:t>
            </a:r>
          </a:p>
          <a:p>
            <a:pPr>
              <a:lnSpc>
                <a:spcPct val="100000"/>
              </a:lnSpc>
              <a:buFont typeface="Arial" panose="020B0604020202020204" pitchFamily="34" charset="0"/>
              <a:buChar char="•"/>
            </a:pPr>
            <a:endParaRPr lang="en-US" sz="1700" dirty="0"/>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December 7, 2022</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pic>
        <p:nvPicPr>
          <p:cNvPr id="4" name="Picture 3" descr="Chart, bubble chart&#10;&#10;Description automatically generated">
            <a:extLst>
              <a:ext uri="{FF2B5EF4-FFF2-40B4-BE49-F238E27FC236}">
                <a16:creationId xmlns:a16="http://schemas.microsoft.com/office/drawing/2014/main" id="{BCE86E05-31D4-A692-CCD1-08A408F230C9}"/>
              </a:ext>
            </a:extLst>
          </p:cNvPr>
          <p:cNvPicPr>
            <a:picLocks noChangeAspect="1"/>
          </p:cNvPicPr>
          <p:nvPr/>
        </p:nvPicPr>
        <p:blipFill>
          <a:blip r:embed="rId2">
            <a:alphaModFix amt="91000"/>
          </a:blip>
          <a:stretch>
            <a:fillRect/>
          </a:stretch>
        </p:blipFill>
        <p:spPr>
          <a:xfrm>
            <a:off x="673430" y="1914525"/>
            <a:ext cx="10661320" cy="4438339"/>
          </a:xfrm>
          <a:prstGeom prst="rect">
            <a:avLst/>
          </a:prstGeom>
        </p:spPr>
      </p:pic>
    </p:spTree>
    <p:extLst>
      <p:ext uri="{BB962C8B-B14F-4D97-AF65-F5344CB8AC3E}">
        <p14:creationId xmlns:p14="http://schemas.microsoft.com/office/powerpoint/2010/main" val="1916391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6" name="Freeform: Shape 4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Shape 4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1" name="Rectangle 5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2" y="538619"/>
            <a:ext cx="11306521" cy="461224"/>
          </a:xfrm>
        </p:spPr>
        <p:txBody>
          <a:bodyPr vert="horz" wrap="square" lIns="0" tIns="0" rIns="0" bIns="0" rtlCol="0" anchor="t" anchorCtr="0">
            <a:normAutofit/>
          </a:bodyPr>
          <a:lstStyle/>
          <a:p>
            <a:r>
              <a:rPr lang="en-US" sz="2400" dirty="0"/>
              <a:t>What is the count of people killed vs injured under different U.S. Presidents?</a:t>
            </a:r>
          </a:p>
        </p:txBody>
      </p:sp>
      <p:sp>
        <p:nvSpPr>
          <p:cNvPr id="53" name="Oval 52">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56"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2" y="1154189"/>
            <a:ext cx="11090275" cy="605987"/>
          </a:xfrm>
        </p:spPr>
        <p:txBody>
          <a:bodyPr vert="horz" wrap="square" lIns="0" tIns="0" rIns="0" bIns="0" rtlCol="0" anchor="t">
            <a:normAutofit lnSpcReduction="10000"/>
          </a:bodyPr>
          <a:lstStyle/>
          <a:p>
            <a:pPr marL="342900">
              <a:lnSpc>
                <a:spcPct val="100000"/>
              </a:lnSpc>
              <a:spcBef>
                <a:spcPts val="900"/>
              </a:spcBef>
              <a:buFont typeface="Arial" panose="020B0604020202020204" pitchFamily="34" charset="0"/>
              <a:buChar char="•"/>
            </a:pPr>
            <a:r>
              <a:rPr lang="en-US" sz="1700" dirty="0"/>
              <a:t>6,078 people were killed while 1,648 people were injured due to Air Strikes ordered by Barack Obama accounting for the most tragic man-loss of the civilization.</a:t>
            </a:r>
          </a:p>
          <a:p>
            <a:pPr>
              <a:lnSpc>
                <a:spcPct val="100000"/>
              </a:lnSpc>
              <a:buFont typeface="Arial" panose="020B0604020202020204" pitchFamily="34" charset="0"/>
              <a:buChar char="•"/>
            </a:pPr>
            <a:endParaRPr lang="en-US" sz="1700" dirty="0"/>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December 7, 2022</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pic>
        <p:nvPicPr>
          <p:cNvPr id="5" name="Picture 4" descr="Chart, bar chart, waterfall chart&#10;&#10;Description automatically generated">
            <a:extLst>
              <a:ext uri="{FF2B5EF4-FFF2-40B4-BE49-F238E27FC236}">
                <a16:creationId xmlns:a16="http://schemas.microsoft.com/office/drawing/2014/main" id="{321820C7-5FC4-0872-3F56-201813CFFC83}"/>
              </a:ext>
            </a:extLst>
          </p:cNvPr>
          <p:cNvPicPr>
            <a:picLocks noChangeAspect="1"/>
          </p:cNvPicPr>
          <p:nvPr/>
        </p:nvPicPr>
        <p:blipFill>
          <a:blip r:embed="rId2">
            <a:alphaModFix amt="89000"/>
          </a:blip>
          <a:stretch>
            <a:fillRect/>
          </a:stretch>
        </p:blipFill>
        <p:spPr>
          <a:xfrm>
            <a:off x="876261" y="1899796"/>
            <a:ext cx="10981122" cy="4453068"/>
          </a:xfrm>
          <a:prstGeom prst="rect">
            <a:avLst/>
          </a:prstGeom>
        </p:spPr>
      </p:pic>
    </p:spTree>
    <p:extLst>
      <p:ext uri="{BB962C8B-B14F-4D97-AF65-F5344CB8AC3E}">
        <p14:creationId xmlns:p14="http://schemas.microsoft.com/office/powerpoint/2010/main" val="302571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6" name="Freeform: Shape 4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Shape 4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1" name="Rectangle 5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2" y="538619"/>
            <a:ext cx="11306521" cy="461224"/>
          </a:xfrm>
        </p:spPr>
        <p:txBody>
          <a:bodyPr vert="horz" wrap="square" lIns="0" tIns="0" rIns="0" bIns="0" rtlCol="0" anchor="t" anchorCtr="0">
            <a:normAutofit/>
          </a:bodyPr>
          <a:lstStyle/>
          <a:p>
            <a:r>
              <a:rPr lang="en-US" sz="2800" b="0" i="0" dirty="0">
                <a:solidFill>
                  <a:srgbClr val="FFFFFF"/>
                </a:solidFill>
                <a:effectLst/>
                <a:latin typeface="Walbaum Display" panose="02070503090703020303" pitchFamily="18" charset="0"/>
              </a:rPr>
              <a:t>What is the overall causalities under different U.S. Presidents?</a:t>
            </a:r>
            <a:endParaRPr lang="en-US" sz="2800" dirty="0"/>
          </a:p>
        </p:txBody>
      </p:sp>
      <p:sp>
        <p:nvSpPr>
          <p:cNvPr id="53" name="Oval 52">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56"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2" y="1154188"/>
            <a:ext cx="11090275" cy="598051"/>
          </a:xfrm>
        </p:spPr>
        <p:txBody>
          <a:bodyPr vert="horz" wrap="square" lIns="0" tIns="0" rIns="0" bIns="0" rtlCol="0" anchor="t">
            <a:normAutofit/>
          </a:bodyPr>
          <a:lstStyle/>
          <a:p>
            <a:pPr marL="342900">
              <a:lnSpc>
                <a:spcPct val="100000"/>
              </a:lnSpc>
              <a:spcBef>
                <a:spcPts val="900"/>
              </a:spcBef>
              <a:buFont typeface="Arial" panose="020B0604020202020204" pitchFamily="34" charset="0"/>
              <a:buChar char="•"/>
            </a:pPr>
            <a:r>
              <a:rPr lang="en-US" sz="1600" b="0" i="0" u="none" strike="noStrike" dirty="0">
                <a:solidFill>
                  <a:srgbClr val="FFFFFF"/>
                </a:solidFill>
                <a:effectLst/>
                <a:latin typeface="Gill Sans MT" panose="020B0502020104020203" pitchFamily="34" charset="0"/>
              </a:rPr>
              <a:t>One can see clearly from the table chart that not only civilians, but innocent children also killed due to air strikes. Highest death of the children can be seen in Pakistan followed by Afghanistan.</a:t>
            </a:r>
            <a:endParaRPr lang="en-US" sz="1700" dirty="0"/>
          </a:p>
          <a:p>
            <a:pPr>
              <a:lnSpc>
                <a:spcPct val="100000"/>
              </a:lnSpc>
              <a:buFont typeface="Arial" panose="020B0604020202020204" pitchFamily="34" charset="0"/>
              <a:buChar char="•"/>
            </a:pPr>
            <a:endParaRPr lang="en-US" sz="1700" dirty="0"/>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December 7, 2022</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pic>
        <p:nvPicPr>
          <p:cNvPr id="4" name="Picture 3" descr="A screenshot of a computer&#10;&#10;Description automatically generated with low confidence">
            <a:extLst>
              <a:ext uri="{FF2B5EF4-FFF2-40B4-BE49-F238E27FC236}">
                <a16:creationId xmlns:a16="http://schemas.microsoft.com/office/drawing/2014/main" id="{6BA95AFB-6094-16A6-2D66-F449C0845016}"/>
              </a:ext>
            </a:extLst>
          </p:cNvPr>
          <p:cNvPicPr>
            <a:picLocks noChangeAspect="1"/>
          </p:cNvPicPr>
          <p:nvPr/>
        </p:nvPicPr>
        <p:blipFill>
          <a:blip r:embed="rId2">
            <a:alphaModFix amt="94000"/>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16295" y="1906584"/>
            <a:ext cx="11024841" cy="4403727"/>
          </a:xfrm>
          <a:prstGeom prst="rect">
            <a:avLst/>
          </a:prstGeom>
        </p:spPr>
      </p:pic>
    </p:spTree>
    <p:extLst>
      <p:ext uri="{BB962C8B-B14F-4D97-AF65-F5344CB8AC3E}">
        <p14:creationId xmlns:p14="http://schemas.microsoft.com/office/powerpoint/2010/main" val="380255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6" name="Freeform: Shape 4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Shape 4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1" name="Rectangle 5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228449"/>
            <a:ext cx="10903299" cy="509132"/>
          </a:xfrm>
        </p:spPr>
        <p:txBody>
          <a:bodyPr vert="horz" wrap="square" lIns="0" tIns="0" rIns="0" bIns="0" rtlCol="0" anchor="t" anchorCtr="0">
            <a:noAutofit/>
          </a:bodyPr>
          <a:lstStyle/>
          <a:p>
            <a:pPr algn="ctr"/>
            <a:r>
              <a:rPr lang="en-US" sz="4000" dirty="0"/>
              <a:t>Dashboard</a:t>
            </a:r>
          </a:p>
        </p:txBody>
      </p:sp>
      <p:sp>
        <p:nvSpPr>
          <p:cNvPr id="53" name="Oval 52">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56"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63887" y="6114887"/>
            <a:ext cx="11090275" cy="622127"/>
          </a:xfrm>
        </p:spPr>
        <p:txBody>
          <a:bodyPr vert="horz" wrap="square" lIns="0" tIns="0" rIns="0" bIns="0" rtlCol="0" anchor="t">
            <a:normAutofit/>
          </a:bodyPr>
          <a:lstStyle/>
          <a:p>
            <a:pPr marL="342900">
              <a:lnSpc>
                <a:spcPct val="100000"/>
              </a:lnSpc>
              <a:spcBef>
                <a:spcPts val="900"/>
              </a:spcBef>
              <a:buFont typeface="Arial" panose="020B0604020202020204" pitchFamily="34" charset="0"/>
              <a:buChar char="•"/>
            </a:pPr>
            <a:endParaRPr lang="en-US" sz="1700" dirty="0"/>
          </a:p>
          <a:p>
            <a:pPr>
              <a:lnSpc>
                <a:spcPct val="100000"/>
              </a:lnSpc>
              <a:buFont typeface="Arial" panose="020B0604020202020204" pitchFamily="34" charset="0"/>
              <a:buChar char="•"/>
            </a:pPr>
            <a:endParaRPr lang="en-US" sz="1700"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pic>
        <p:nvPicPr>
          <p:cNvPr id="5" name="Picture 4" descr="A picture containing timeline&#10;&#10;Description automatically generated">
            <a:extLst>
              <a:ext uri="{FF2B5EF4-FFF2-40B4-BE49-F238E27FC236}">
                <a16:creationId xmlns:a16="http://schemas.microsoft.com/office/drawing/2014/main" id="{A86D4062-38E9-B627-A3E6-D51CDD2527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550863" y="859163"/>
            <a:ext cx="10903299" cy="5134738"/>
          </a:xfrm>
          <a:prstGeom prst="rect">
            <a:avLst/>
          </a:prstGeom>
        </p:spPr>
      </p:pic>
    </p:spTree>
    <p:extLst>
      <p:ext uri="{BB962C8B-B14F-4D97-AF65-F5344CB8AC3E}">
        <p14:creationId xmlns:p14="http://schemas.microsoft.com/office/powerpoint/2010/main" val="4021743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4" y="4508501"/>
            <a:ext cx="3021012" cy="873124"/>
          </a:xfrm>
        </p:spPr>
        <p:txBody>
          <a:bodyPr/>
          <a:lstStyle/>
          <a:p>
            <a:r>
              <a:rPr lang="en-US" dirty="0"/>
              <a:t>Conclusion</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3657600" y="4508500"/>
            <a:ext cx="7826223" cy="1816100"/>
          </a:xfrm>
        </p:spPr>
        <p:txBody>
          <a:bodyPr>
            <a:normAutofit fontScale="70000" lnSpcReduction="20000"/>
          </a:bodyPr>
          <a:lstStyle/>
          <a:p>
            <a:pPr marL="342900" lvl="0" indent="-342900" algn="just">
              <a:lnSpc>
                <a:spcPct val="106000"/>
              </a:lnSpc>
              <a:spcBef>
                <a:spcPts val="900"/>
              </a:spcBef>
              <a:spcAft>
                <a:spcPts val="900"/>
              </a:spcAft>
              <a:buFont typeface="Symbol" panose="05050102010706020507" pitchFamily="18" charset="2"/>
              <a:buChar char=""/>
            </a:pPr>
            <a:r>
              <a:rPr lang="en-CA" sz="2100" dirty="0"/>
              <a:t>It could be observed from the line graph that the Air Strikes count has gradually increased over the years and has led to huge death toll of human life.</a:t>
            </a:r>
          </a:p>
          <a:p>
            <a:pPr marL="342900" lvl="0" indent="-342900" algn="just">
              <a:lnSpc>
                <a:spcPct val="106000"/>
              </a:lnSpc>
              <a:spcBef>
                <a:spcPts val="900"/>
              </a:spcBef>
              <a:spcAft>
                <a:spcPts val="900"/>
              </a:spcAft>
              <a:buFont typeface="Symbol" panose="05050102010706020507" pitchFamily="18" charset="2"/>
              <a:buChar char=""/>
            </a:pPr>
            <a:r>
              <a:rPr lang="en-CA" sz="2100" dirty="0"/>
              <a:t>Amongst the 4 countries from our observational study, Afghanistan has been most effected Country having almost 6000 people killed due to these strikes.</a:t>
            </a:r>
          </a:p>
          <a:p>
            <a:pPr marL="342900" lvl="0" indent="-342900" algn="just">
              <a:lnSpc>
                <a:spcPct val="106000"/>
              </a:lnSpc>
              <a:spcBef>
                <a:spcPts val="900"/>
              </a:spcBef>
              <a:spcAft>
                <a:spcPts val="900"/>
              </a:spcAft>
              <a:buFont typeface="Symbol" panose="05050102010706020507" pitchFamily="18" charset="2"/>
              <a:buChar char=""/>
            </a:pPr>
            <a:r>
              <a:rPr lang="en-CA" sz="2100" dirty="0"/>
              <a:t>Amongst all US Presidents, most Air Strikes were hit under Barack Obama’s presidency having 57.31% of total strikes.</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Wednesday, December7,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pic>
        <p:nvPicPr>
          <p:cNvPr id="3" name="Picture 2" descr="A picture containing text, weapon&#10;&#10;Description automatically generated">
            <a:extLst>
              <a:ext uri="{FF2B5EF4-FFF2-40B4-BE49-F238E27FC236}">
                <a16:creationId xmlns:a16="http://schemas.microsoft.com/office/drawing/2014/main" id="{47398E8B-FE6D-3E35-8EF3-874AF1F1365B}"/>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Lst>
          </a:blip>
          <a:stretch>
            <a:fillRect/>
          </a:stretch>
        </p:blipFill>
        <p:spPr>
          <a:xfrm>
            <a:off x="0" y="3377"/>
            <a:ext cx="12192000" cy="4322511"/>
          </a:xfrm>
          <a:prstGeom prst="rect">
            <a:avLst/>
          </a:prstGeom>
        </p:spPr>
      </p:pic>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78" name="Freeform: Shape 20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0" name="Oval 20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2" name="Oval 20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84" name="Group 20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85" name="Freeform: Shape 20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Freeform: Shape 20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87" name="Oval 20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8" name="Oval 20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90" name="Rectangle 20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5000 Feet is the Best Regie: Omer Fast | Filmgalerie 451">
            <a:extLst>
              <a:ext uri="{FF2B5EF4-FFF2-40B4-BE49-F238E27FC236}">
                <a16:creationId xmlns:a16="http://schemas.microsoft.com/office/drawing/2014/main" id="{B23B182A-85EC-F0F4-1272-8F95EA6624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1942"/>
            <a:ext cx="12191980"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092" name="Rectangle 2091">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ln>
                  <a:solidFill>
                    <a:schemeClr val="tx1">
                      <a:lumMod val="95000"/>
                    </a:schemeClr>
                  </a:solidFill>
                </a:ln>
                <a:solidFill>
                  <a:schemeClr val="tx1"/>
                </a:solidFill>
                <a:latin typeface="+mj-lt"/>
                <a:ea typeface="+mj-ea"/>
                <a:cs typeface="+mj-cs"/>
              </a:rPr>
              <a:t>Thank You</a:t>
            </a:r>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December 7, 2022</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7477548" cy="687487"/>
          </a:xfrm>
        </p:spPr>
        <p:txBody>
          <a:bodyPr/>
          <a:lstStyle/>
          <a:p>
            <a:r>
              <a:rPr lang="en-US" dirty="0"/>
              <a:t>Introduction</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724113" y="1552586"/>
            <a:ext cx="7019712" cy="4505314"/>
          </a:xfrm>
        </p:spPr>
        <p:txBody>
          <a:bodyPr/>
          <a:lstStyle/>
          <a:p>
            <a:pPr marL="342900" indent="-342900" algn="just">
              <a:buFont typeface="Arial" panose="020B0604020202020204" pitchFamily="34" charset="0"/>
              <a:buChar char="•"/>
            </a:pPr>
            <a:r>
              <a:rPr lang="en-CA" dirty="0"/>
              <a:t>The drone war is a topic that has been widely debated. The people against the war argue that it was only designed to be used against terrorism and were only meant to detect and attack specific targets, not civilians or illegal activity.  While the supporters of it argue back saying that this was a necessary action, especially in places like Afghanistan.</a:t>
            </a:r>
          </a:p>
          <a:p>
            <a:pPr marL="342900" indent="-342900" algn="just">
              <a:buFont typeface="Arial" panose="020B0604020202020204" pitchFamily="34" charset="0"/>
              <a:buChar char="•"/>
            </a:pPr>
            <a:r>
              <a:rPr lang="en-CA" dirty="0"/>
              <a:t>Since drones have been used in the wars the problem remains that these machines are still not very accurate. There have been multiple cases where civilians have been killed by drone attacks, even though they were not the intended targets. The issue of civilian deaths became even more prominent when a US drone strike killed 16 innocent people in Yemen back in 2017.  </a:t>
            </a:r>
          </a:p>
          <a:p>
            <a:pPr marL="342900" indent="-342900">
              <a:buFont typeface="Arial" panose="020B0604020202020204" pitchFamily="34" charset="0"/>
              <a:buChar char="•"/>
            </a:pPr>
            <a:endParaRPr lang="en-US" dirty="0"/>
          </a:p>
          <a:p>
            <a:endParaRPr lang="en-US" dirty="0"/>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8326437" y="670263"/>
            <a:ext cx="3314699" cy="2613078"/>
          </a:xfrm>
          <a:prstGeom prst="ellipse">
            <a:avLst/>
          </a:prstGeom>
          <a:ln>
            <a:noFill/>
          </a:ln>
          <a:effectLst>
            <a:softEdge rad="112500"/>
          </a:effectLst>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Wednesday December 7, 2022</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1030" name="Picture 6" descr="The Moral Legitimacy of Drone Strikes: How the Public Forms Its Judgments -  Texas National Security Review">
            <a:extLst>
              <a:ext uri="{FF2B5EF4-FFF2-40B4-BE49-F238E27FC236}">
                <a16:creationId xmlns:a16="http://schemas.microsoft.com/office/drawing/2014/main" id="{99C09056-96BF-8D2A-BA07-D6FCA7E60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403" y="3803260"/>
            <a:ext cx="3373909" cy="270395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5" name="Group 9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6" name="Freeform: Shape 9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Oval 9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Oval 9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Freeform: Shape 9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10" name="Rectangle 9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r>
              <a:rPr lang="en-US"/>
              <a:t>Why Choose this topic?</a:t>
            </a:r>
            <a:endParaRPr lang="en-US" dirty="0"/>
          </a:p>
        </p:txBody>
      </p:sp>
      <p:grpSp>
        <p:nvGrpSpPr>
          <p:cNvPr id="101" name="Group 100">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102"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766878" y="1530219"/>
            <a:ext cx="5874259" cy="4562605"/>
          </a:xfrm>
        </p:spPr>
        <p:txBody>
          <a:bodyPr vert="horz" wrap="square" lIns="0" tIns="0" rIns="0" bIns="0" rtlCol="0" anchor="t">
            <a:normAutofit/>
          </a:bodyPr>
          <a:lstStyle/>
          <a:p>
            <a:pPr marL="342900" lvl="0" algn="just">
              <a:lnSpc>
                <a:spcPct val="100000"/>
              </a:lnSpc>
              <a:spcBef>
                <a:spcPts val="900"/>
              </a:spcBef>
              <a:buFont typeface="Arial" panose="020B0604020202020204" pitchFamily="34" charset="0"/>
              <a:buChar char="•"/>
            </a:pPr>
            <a:r>
              <a:rPr lang="en-US" sz="1300" dirty="0"/>
              <a:t>Wars cause not only death and destruction but also permanent physical and mental hurt, which continues to haunt those who get affected by them until the end. We would be analyzing not only the death-toll of people but also focus on the injured civilians and innocent children.</a:t>
            </a:r>
          </a:p>
          <a:p>
            <a:pPr marL="342900" lvl="0" algn="just">
              <a:lnSpc>
                <a:spcPct val="100000"/>
              </a:lnSpc>
              <a:buFont typeface="Arial" panose="020B0604020202020204" pitchFamily="34" charset="0"/>
              <a:buChar char="•"/>
            </a:pPr>
            <a:r>
              <a:rPr lang="en-US" sz="1300" dirty="0"/>
              <a:t>The push towards autonomous weapon systems is cause for great concern. Now a days, we are continuing to see greater autonomy come into play in the areas of Drones. </a:t>
            </a:r>
          </a:p>
          <a:p>
            <a:pPr marL="342900" algn="just">
              <a:lnSpc>
                <a:spcPct val="100000"/>
              </a:lnSpc>
              <a:buFont typeface="Arial" panose="020B0604020202020204" pitchFamily="34" charset="0"/>
              <a:buChar char="•"/>
            </a:pPr>
            <a:r>
              <a:rPr lang="en-US" sz="1300" dirty="0"/>
              <a:t>United States was the first country that initiated the Drone War strategy, So we wanted to analyze the change in Death Toll over the period starting from the era of George Bush till Donald Trump. We would also like to analyze the trend, if the usage of Drones will increase in coming future?’</a:t>
            </a:r>
          </a:p>
          <a:p>
            <a:pPr marL="342900" algn="just">
              <a:lnSpc>
                <a:spcPct val="100000"/>
              </a:lnSpc>
              <a:buFont typeface="Arial" panose="020B0604020202020204" pitchFamily="34" charset="0"/>
              <a:buChar char="•"/>
            </a:pPr>
            <a:r>
              <a:rPr lang="en-US" sz="1300" dirty="0">
                <a:effectLst/>
              </a:rPr>
              <a:t>War has never been the solution for it has always resulted in man and territory loss. The roots of recent wars and genocide could push us back for tens or hundreds of years. Our project would help people to get insights from the past war data and discover how many lives got effected due to these tragic events.</a:t>
            </a:r>
          </a:p>
          <a:p>
            <a:pPr marL="342900">
              <a:lnSpc>
                <a:spcPct val="100000"/>
              </a:lnSpc>
              <a:buFont typeface="Arial" panose="020B0604020202020204" pitchFamily="34" charset="0"/>
              <a:buChar char="•"/>
            </a:pPr>
            <a:endParaRPr lang="en-US" sz="1300" dirty="0"/>
          </a:p>
          <a:p>
            <a:pPr>
              <a:lnSpc>
                <a:spcPct val="100000"/>
              </a:lnSpc>
              <a:buFont typeface="Arial" panose="020B0604020202020204" pitchFamily="34" charset="0"/>
              <a:buChar char="•"/>
            </a:pPr>
            <a:endParaRPr lang="en-US" sz="1300" dirty="0"/>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December 7, 2022</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pic>
        <p:nvPicPr>
          <p:cNvPr id="3076" name="Picture 4" descr="Anti Drone Protest Seattle, USA - April 17, 2013: Two people at West Lake Park holding a banner protesting the use of military drones. drone strike stock pictures, royalty-free photos &amp; images">
            <a:extLst>
              <a:ext uri="{FF2B5EF4-FFF2-40B4-BE49-F238E27FC236}">
                <a16:creationId xmlns:a16="http://schemas.microsoft.com/office/drawing/2014/main" id="{77E0EF06-A785-E1D8-4236-1CFE50675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65" y="2074758"/>
            <a:ext cx="5093448" cy="361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412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2"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7" name="Rectangle 26">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dirty="0"/>
              <a:t>Sources of Dataset</a:t>
            </a:r>
          </a:p>
        </p:txBody>
      </p:sp>
      <p:sp>
        <p:nvSpPr>
          <p:cNvPr id="29" name="Rectangle 28">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December 7, 2022</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graphicFrame>
        <p:nvGraphicFramePr>
          <p:cNvPr id="17" name="Content Placeholder 2">
            <a:extLst>
              <a:ext uri="{FF2B5EF4-FFF2-40B4-BE49-F238E27FC236}">
                <a16:creationId xmlns:a16="http://schemas.microsoft.com/office/drawing/2014/main" id="{42BAB29F-D3CF-6AED-EB1E-EBA31E5D2434}"/>
              </a:ext>
            </a:extLst>
          </p:cNvPr>
          <p:cNvGraphicFramePr>
            <a:graphicFrameLocks noGrp="1"/>
          </p:cNvGraphicFramePr>
          <p:nvPr>
            <p:ph idx="1"/>
            <p:extLst>
              <p:ext uri="{D42A27DB-BD31-4B8C-83A1-F6EECF244321}">
                <p14:modId xmlns:p14="http://schemas.microsoft.com/office/powerpoint/2010/main" val="2547535329"/>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7626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90">
          <a:fgClr>
            <a:schemeClr val="accent6">
              <a:lumMod val="75000"/>
            </a:schemeClr>
          </a:fgClr>
          <a:bgClr>
            <a:schemeClr val="accent6">
              <a:lumMod val="60000"/>
              <a:lumOff val="40000"/>
            </a:schemeClr>
          </a:bgClr>
        </a:patt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F9F178F-825A-D41E-385E-CDC1DA045EE0}"/>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13" name="Picture 12">
            <a:extLst>
              <a:ext uri="{FF2B5EF4-FFF2-40B4-BE49-F238E27FC236}">
                <a16:creationId xmlns:a16="http://schemas.microsoft.com/office/drawing/2014/main" id="{FDF3FDAA-1874-CD7F-9046-5CD12105EB94}"/>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0" b="99170" l="0" r="99104">
                        <a14:foregroundMark x1="407" y1="1383" x2="2526" y2="96266"/>
                        <a14:foregroundMark x1="2526" y1="96266" x2="29335" y2="89545"/>
                        <a14:foregroundMark x1="35543" y1="75823" x2="10921" y2="70954"/>
                        <a14:foregroundMark x1="10921" y1="70954" x2="32845" y2="82534"/>
                        <a14:foregroundMark x1="33062" y1="82824" x2="31214" y2="81881"/>
                        <a14:foregroundMark x1="31214" y1="81881" x2="33041" y2="83701"/>
                        <a14:foregroundMark x1="78647" y1="24620" x2="87042" y2="27663"/>
                        <a14:foregroundMark x1="87042" y1="27663" x2="87857" y2="30290"/>
                        <a14:foregroundMark x1="87857" y1="30290" x2="99185" y2="27524"/>
                        <a14:foregroundMark x1="93154" y1="41355" x2="97148" y2="53804"/>
                        <a14:foregroundMark x1="97148" y1="53804" x2="97229" y2="57261"/>
                        <a14:foregroundMark x1="66178" y1="5118" x2="65689" y2="415"/>
                        <a14:foregroundMark x1="16381" y1="19225" x2="18419" y2="5809"/>
                        <a14:foregroundMark x1="18419" y1="5809" x2="10432" y2="4979"/>
                        <a14:foregroundMark x1="10432" y1="4979" x2="19152" y2="0"/>
                        <a14:foregroundMark x1="19152" y1="0" x2="30562" y2="1660"/>
                        <a14:foregroundMark x1="30562" y1="1660" x2="38223" y2="1245"/>
                        <a14:foregroundMark x1="38223" y1="1245" x2="28036" y2="6086"/>
                        <a14:foregroundMark x1="28036" y1="6086" x2="16789" y2="19779"/>
                        <a14:foregroundMark x1="42950" y1="3734" x2="40913" y2="277"/>
                        <a14:foregroundMark x1="24776" y1="94467" x2="28545" y2="90791"/>
                        <a14:foregroundMark x1="33712" y1="82902" x2="36919" y2="74827"/>
                        <a14:foregroundMark x1="36919" y1="74827" x2="28769" y2="70539"/>
                        <a14:foregroundMark x1="28769" y1="70539" x2="26895" y2="66390"/>
                        <a14:foregroundMark x1="25346" y1="98340" x2="26477" y2="96790"/>
                        <a14:foregroundMark x1="27139" y1="86169" x2="34800" y2="80498"/>
                        <a14:foregroundMark x1="34800" y1="80498" x2="29666" y2="90733"/>
                        <a14:foregroundMark x1="29666" y1="90733" x2="29503" y2="87690"/>
                        <a14:foregroundMark x1="35289" y1="79945" x2="34882" y2="81466"/>
                        <a14:foregroundMark x1="45314" y1="33333" x2="42624" y2="37483"/>
                        <a14:foregroundMark x1="8394" y1="20470" x2="896" y2="17289"/>
                        <a14:foregroundMark x1="896" y1="17289" x2="81" y2="15491"/>
                        <a14:foregroundMark x1="10432" y1="98755" x2="1304" y2="99170"/>
                        <a14:foregroundMark x1="1304" y1="99170" x2="244" y2="97787"/>
                        <a14:foregroundMark x1="77262" y1="72614" x2="77995" y2="78562"/>
                        <a14:foregroundMark x1="77995" y1="78562" x2="77995" y2="78562"/>
                        <a14:foregroundMark x1="77506" y1="78008" x2="79136" y2="77593"/>
                        <a14:foregroundMark x1="78484" y1="79115" x2="78321" y2="79806"/>
                        <a14:foregroundMark x1="76610" y1="78008" x2="76610" y2="78008"/>
                        <a14:foregroundMark x1="76610" y1="77870" x2="76610" y2="77870"/>
                        <a14:foregroundMark x1="76528" y1="77593" x2="76528" y2="77593"/>
                        <a14:backgroundMark x1="37124" y1="77099" x2="35824" y2="80332"/>
                        <a14:backgroundMark x1="39038" y1="72337" x2="37410" y2="76386"/>
                        <a14:backgroundMark x1="34980" y1="84657" x2="45477" y2="93499"/>
                        <a14:backgroundMark x1="45477" y1="93499" x2="62021" y2="85892"/>
                        <a14:backgroundMark x1="62021" y1="85892" x2="38468" y2="72476"/>
                        <a14:backgroundMark x1="35261" y1="84096" x2="42869" y2="93914"/>
                        <a14:backgroundMark x1="42869" y1="93914" x2="67319" y2="83126"/>
                        <a14:backgroundMark x1="67319" y1="83126" x2="49633" y2="69571"/>
                        <a14:backgroundMark x1="49633" y1="69571" x2="40098" y2="73721"/>
                        <a14:backgroundMark x1="40098" y1="73721" x2="34800" y2="86030"/>
                        <a14:backgroundMark x1="34800" y1="86030" x2="34504" y2="86169"/>
                        <a14:backgroundMark x1="34000" y1="87982" x2="42461" y2="82296"/>
                        <a14:backgroundMark x1="42461" y1="82296" x2="41891" y2="69156"/>
                        <a14:backgroundMark x1="41891" y1="69156" x2="55420" y2="73306"/>
                        <a14:backgroundMark x1="55420" y1="73306" x2="50693" y2="84371"/>
                        <a14:backgroundMark x1="50693" y1="84371" x2="43032" y2="86860"/>
                        <a14:backgroundMark x1="43032" y1="86860" x2="34311" y2="94191"/>
                        <a14:backgroundMark x1="34311" y1="94191" x2="35371" y2="93361"/>
                        <a14:backgroundMark x1="34238" y1="87289" x2="34556" y2="87828"/>
                        <a14:backgroundMark x1="35045" y1="90595" x2="36104" y2="90318"/>
                        <a14:backgroundMark x1="33578" y1="89627" x2="35289" y2="91010"/>
                        <a14:backgroundMark x1="39609" y1="92946" x2="39364" y2="93361"/>
                        <a14:backgroundMark x1="40750" y1="76763" x2="44173" y2="77317"/>
                        <a14:backgroundMark x1="55175" y1="82988" x2="52404" y2="84924"/>
                        <a14:backgroundMark x1="54686" y1="79668" x2="59006" y2="81189"/>
                        <a14:backgroundMark x1="59006" y1="81881" x2="58761" y2="81051"/>
                        <a14:backgroundMark x1="58761" y1="81051" x2="61940" y2="81189"/>
                        <a14:backgroundMark x1="61940" y1="81189" x2="62999" y2="81466"/>
                        <a14:backgroundMark x1="30002" y1="92472" x2="26895" y2="97372"/>
                        <a14:backgroundMark x1="30484" y1="91712" x2="30138" y2="92258"/>
                        <a14:backgroundMark x1="38631" y1="96957" x2="38631" y2="96957"/>
                        <a14:backgroundMark x1="39038" y1="96266" x2="38060" y2="96680"/>
                        <a14:backgroundMark x1="39364" y1="66667" x2="40098" y2="67635"/>
                        <a14:backgroundMark x1="29014" y1="98893" x2="30562" y2="99447"/>
                      </a14:backgroundRemoval>
                    </a14:imgEffect>
                    <a14:imgEffect>
                      <a14:saturation sat="217000"/>
                    </a14:imgEffect>
                    <a14:imgEffect>
                      <a14:brightnessContrast contrast="3000"/>
                    </a14:imgEffect>
                  </a14:imgLayer>
                </a14:imgProps>
              </a:ext>
            </a:extLst>
          </a:blip>
          <a:stretch>
            <a:fillRect/>
          </a:stretch>
        </p:blipFill>
        <p:spPr>
          <a:xfrm>
            <a:off x="152407" y="1113859"/>
            <a:ext cx="5232394" cy="3190875"/>
          </a:xfrm>
          <a:prstGeom prst="rect">
            <a:avLst/>
          </a:prstGeom>
          <a:effectLst>
            <a:glow rad="76200">
              <a:schemeClr val="accent6">
                <a:lumMod val="60000"/>
                <a:lumOff val="40000"/>
                <a:alpha val="40000"/>
              </a:schemeClr>
            </a:glow>
            <a:softEdge rad="0"/>
          </a:effectLst>
        </p:spPr>
      </p:pic>
      <p:graphicFrame>
        <p:nvGraphicFramePr>
          <p:cNvPr id="15" name="Diagram 14">
            <a:extLst>
              <a:ext uri="{FF2B5EF4-FFF2-40B4-BE49-F238E27FC236}">
                <a16:creationId xmlns:a16="http://schemas.microsoft.com/office/drawing/2014/main" id="{DD666CF3-6CE3-3466-7F4B-0ABBA80FC63A}"/>
              </a:ext>
            </a:extLst>
          </p:cNvPr>
          <p:cNvGraphicFramePr/>
          <p:nvPr>
            <p:extLst>
              <p:ext uri="{D42A27DB-BD31-4B8C-83A1-F6EECF244321}">
                <p14:modId xmlns:p14="http://schemas.microsoft.com/office/powerpoint/2010/main" val="2837635672"/>
              </p:ext>
            </p:extLst>
          </p:nvPr>
        </p:nvGraphicFramePr>
        <p:xfrm>
          <a:off x="-282575" y="4466418"/>
          <a:ext cx="3484880" cy="2172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a:extLst>
              <a:ext uri="{FF2B5EF4-FFF2-40B4-BE49-F238E27FC236}">
                <a16:creationId xmlns:a16="http://schemas.microsoft.com/office/drawing/2014/main" id="{BD2BB5C9-5392-E423-EC09-9F7C16140115}"/>
              </a:ext>
            </a:extLst>
          </p:cNvPr>
          <p:cNvPicPr>
            <a:picLocks noChangeAspect="1"/>
          </p:cNvPicPr>
          <p:nvPr/>
        </p:nvPicPr>
        <p:blipFill>
          <a:blip r:embed="rId9">
            <a:alphaModFix amt="85000"/>
          </a:blip>
          <a:stretch>
            <a:fillRect/>
          </a:stretch>
        </p:blipFill>
        <p:spPr>
          <a:xfrm>
            <a:off x="3202304" y="4480344"/>
            <a:ext cx="8864005" cy="2260508"/>
          </a:xfrm>
          <a:prstGeom prst="rect">
            <a:avLst/>
          </a:prstGeom>
          <a:pattFill prst="smGrid">
            <a:fgClr>
              <a:schemeClr val="accent6">
                <a:lumMod val="75000"/>
              </a:schemeClr>
            </a:fgClr>
            <a:bgClr>
              <a:schemeClr val="bg1"/>
            </a:bgClr>
          </a:pattFill>
          <a:effectLst>
            <a:softEdge rad="38100"/>
          </a:effectLst>
        </p:spPr>
      </p:pic>
      <p:sp>
        <p:nvSpPr>
          <p:cNvPr id="18" name="TextBox 17">
            <a:extLst>
              <a:ext uri="{FF2B5EF4-FFF2-40B4-BE49-F238E27FC236}">
                <a16:creationId xmlns:a16="http://schemas.microsoft.com/office/drawing/2014/main" id="{1BF6FA29-559D-1C88-7FA1-07445CC33A75}"/>
              </a:ext>
            </a:extLst>
          </p:cNvPr>
          <p:cNvSpPr txBox="1"/>
          <p:nvPr/>
        </p:nvSpPr>
        <p:spPr>
          <a:xfrm flipH="1">
            <a:off x="2265679" y="3889236"/>
            <a:ext cx="9697047" cy="415498"/>
          </a:xfrm>
          <a:prstGeom prst="rect">
            <a:avLst/>
          </a:prstGeom>
          <a:pattFill prst="solidDmnd">
            <a:fgClr>
              <a:schemeClr val="accent6">
                <a:lumMod val="75000"/>
              </a:schemeClr>
            </a:fgClr>
            <a:bgClr>
              <a:schemeClr val="bg1"/>
            </a:bgClr>
          </a:pattFill>
        </p:spPr>
        <p:txBody>
          <a:bodyPr wrap="square" rtlCol="0">
            <a:spAutoFit/>
          </a:bodyPr>
          <a:lstStyle/>
          <a:p>
            <a:r>
              <a:rPr lang="en-CA" sz="2100" b="1" dirty="0">
                <a:ln w="6350">
                  <a:solidFill>
                    <a:schemeClr val="tx1">
                      <a:lumMod val="95000"/>
                    </a:schemeClr>
                  </a:solidFill>
                </a:ln>
                <a:latin typeface="Agency FB" panose="020B0503020202020204" pitchFamily="34" charset="0"/>
              </a:rPr>
              <a:t>Drone attacks subvert the rule of law – We become judge, jury and executioner – at the push of a button.</a:t>
            </a:r>
          </a:p>
        </p:txBody>
      </p:sp>
      <p:pic>
        <p:nvPicPr>
          <p:cNvPr id="1026" name="Picture 2" descr="Drone Wars - Insight TV">
            <a:extLst>
              <a:ext uri="{FF2B5EF4-FFF2-40B4-BE49-F238E27FC236}">
                <a16:creationId xmlns:a16="http://schemas.microsoft.com/office/drawing/2014/main" id="{B3CC99EF-AEE6-1CF1-CB0D-C7D72D64E7F8}"/>
              </a:ext>
            </a:extLst>
          </p:cNvPr>
          <p:cNvPicPr>
            <a:picLocks noChangeAspect="1" noChangeArrowheads="1"/>
          </p:cNvPicPr>
          <p:nvPr/>
        </p:nvPicPr>
        <p:blipFill rotWithShape="1">
          <a:blip r:embed="rId10">
            <a:alphaModFix amt="74000"/>
            <a:duotone>
              <a:schemeClr val="accent6">
                <a:shade val="45000"/>
                <a:satMod val="135000"/>
              </a:schemeClr>
              <a:prstClr val="white"/>
            </a:duotone>
            <a:extLst>
              <a:ext uri="{28A0092B-C50C-407E-A947-70E740481C1C}">
                <a14:useLocalDpi xmlns:a14="http://schemas.microsoft.com/office/drawing/2010/main" val="0"/>
              </a:ext>
            </a:extLst>
          </a:blip>
          <a:srcRect l="10638" t="-4" r="11694" b="75859"/>
          <a:stretch/>
        </p:blipFill>
        <p:spPr bwMode="auto">
          <a:xfrm>
            <a:off x="0" y="-19376"/>
            <a:ext cx="12192001" cy="109231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20" name="Graphic 19" descr="Child with balloon with solid fill">
            <a:extLst>
              <a:ext uri="{FF2B5EF4-FFF2-40B4-BE49-F238E27FC236}">
                <a16:creationId xmlns:a16="http://schemas.microsoft.com/office/drawing/2014/main" id="{8B566F92-A281-4213-1894-9F7BEAA5FA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10266" y="2555305"/>
            <a:ext cx="914400" cy="914400"/>
          </a:xfrm>
          <a:prstGeom prst="rect">
            <a:avLst/>
          </a:prstGeom>
        </p:spPr>
      </p:pic>
      <p:pic>
        <p:nvPicPr>
          <p:cNvPr id="24" name="Graphic 23" descr="Person in wheelchair with solid fill">
            <a:extLst>
              <a:ext uri="{FF2B5EF4-FFF2-40B4-BE49-F238E27FC236}">
                <a16:creationId xmlns:a16="http://schemas.microsoft.com/office/drawing/2014/main" id="{077004E2-454C-7739-A959-BEC11FBB3C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48327" y="2947013"/>
            <a:ext cx="914400" cy="914400"/>
          </a:xfrm>
          <a:prstGeom prst="rect">
            <a:avLst/>
          </a:prstGeom>
        </p:spPr>
      </p:pic>
      <p:pic>
        <p:nvPicPr>
          <p:cNvPr id="1028" name="Picture 4" descr="bloodbath icon, bloody icon, dead icon, killed icon, murder icon, violence  icon">
            <a:extLst>
              <a:ext uri="{FF2B5EF4-FFF2-40B4-BE49-F238E27FC236}">
                <a16:creationId xmlns:a16="http://schemas.microsoft.com/office/drawing/2014/main" id="{2BFF2B80-F8B4-5BFC-8FC9-8D1881B3BDE1}"/>
              </a:ext>
            </a:extLst>
          </p:cNvPr>
          <p:cNvPicPr>
            <a:picLocks noChangeAspect="1" noChangeArrowheads="1"/>
          </p:cNvPicPr>
          <p:nvPr/>
        </p:nvPicPr>
        <p:blipFill>
          <a:blip r:embed="rId15">
            <a:alphaModFix amt="89000"/>
            <a:extLst>
              <a:ext uri="{BEBA8EAE-BF5A-486C-A8C5-ECC9F3942E4B}">
                <a14:imgProps xmlns:a14="http://schemas.microsoft.com/office/drawing/2010/main">
                  <a14:imgLayer r:embed="rId16">
                    <a14:imgEffect>
                      <a14:backgroundRemoval t="9778" b="89778" l="2667" r="97778">
                        <a14:foregroundMark x1="2667" y1="53778" x2="2667" y2="53778"/>
                        <a14:foregroundMark x1="25333" y1="36444" x2="28889" y2="40444"/>
                        <a14:foregroundMark x1="93778" y1="47556" x2="89333" y2="53778"/>
                        <a14:foregroundMark x1="97778" y1="48000" x2="96889" y2="45333"/>
                        <a14:foregroundMark x1="52946" y1="58185" x2="53786" y2="64062"/>
                        <a14:foregroundMark x1="52000" y1="51556" x2="52093" y2="52209"/>
                        <a14:foregroundMark x1="51556" y1="30667" x2="54667" y2="40889"/>
                        <a14:foregroundMark x1="42222" y1="33778" x2="43111" y2="32889"/>
                        <a14:foregroundMark x1="44000" y1="30667" x2="44000" y2="30667"/>
                        <a14:foregroundMark x1="45778" y1="32889" x2="45778" y2="32889"/>
                        <a14:foregroundMark x1="45333" y1="32889" x2="45333" y2="32889"/>
                        <a14:foregroundMark x1="45333" y1="32444" x2="45333" y2="32444"/>
                        <a14:foregroundMark x1="46667" y1="32889" x2="46667" y2="32889"/>
                        <a14:foregroundMark x1="44444" y1="32000" x2="44444" y2="32000"/>
                        <a14:foregroundMark x1="32070" y1="48444" x2="33778" y2="47556"/>
                        <a14:foregroundMark x1="30577" y1="49220" x2="32070" y2="48444"/>
                        <a14:foregroundMark x1="20889" y1="40889" x2="27556" y2="45778"/>
                        <a14:foregroundMark x1="21778" y1="48889" x2="28889" y2="44889"/>
                        <a14:foregroundMark x1="27111" y1="47111" x2="28889" y2="46667"/>
                        <a14:foregroundMark x1="28444" y1="45778" x2="28000" y2="47556"/>
                        <a14:foregroundMark x1="36000" y1="42667" x2="34222" y2="47556"/>
                        <a14:backgroundMark x1="53778" y1="52000" x2="54222" y2="55556"/>
                        <a14:backgroundMark x1="53333" y1="52889" x2="53778" y2="56000"/>
                        <a14:backgroundMark x1="53778" y1="56000" x2="51556" y2="56000"/>
                        <a14:backgroundMark x1="52000" y1="52444" x2="52000" y2="52444"/>
                        <a14:backgroundMark x1="49778" y1="71111" x2="59111" y2="69333"/>
                        <a14:backgroundMark x1="50813" y1="42027" x2="50667" y2="42222"/>
                        <a14:backgroundMark x1="44476" y1="29675" x2="44889" y2="29778"/>
                        <a14:backgroundMark x1="41333" y1="28889" x2="44013" y2="29559"/>
                        <a14:backgroundMark x1="62222" y1="40444" x2="65778" y2="40889"/>
                        <a14:backgroundMark x1="65778" y1="40889" x2="67556" y2="40889"/>
                        <a14:backgroundMark x1="29333" y1="48444" x2="29333" y2="48444"/>
                        <a14:backgroundMark x1="29333" y1="48444" x2="29333" y2="48444"/>
                        <a14:backgroundMark x1="29333" y1="48444" x2="29333" y2="48444"/>
                        <a14:backgroundMark x1="29778" y1="48444" x2="29778" y2="48444"/>
                        <a14:backgroundMark x1="29778" y1="48444" x2="29778" y2="48444"/>
                      </a14:backgroundRemoval>
                    </a14:imgEffect>
                    <a14:imgEffect>
                      <a14:colorTemperature colorTemp="6900"/>
                    </a14:imgEffect>
                    <a14:imgEffect>
                      <a14:saturation sat="104000"/>
                    </a14:imgEffect>
                  </a14:imgLayer>
                </a14:imgProps>
              </a:ext>
              <a:ext uri="{28A0092B-C50C-407E-A947-70E740481C1C}">
                <a14:useLocalDpi xmlns:a14="http://schemas.microsoft.com/office/drawing/2010/main" val="0"/>
              </a:ext>
            </a:extLst>
          </a:blip>
          <a:srcRect/>
          <a:stretch>
            <a:fillRect/>
          </a:stretch>
        </p:blipFill>
        <p:spPr bwMode="auto">
          <a:xfrm>
            <a:off x="11141313" y="1084921"/>
            <a:ext cx="999648" cy="9996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clear explosion Icon - Download in Glyph Style">
            <a:extLst>
              <a:ext uri="{FF2B5EF4-FFF2-40B4-BE49-F238E27FC236}">
                <a16:creationId xmlns:a16="http://schemas.microsoft.com/office/drawing/2014/main" id="{4F430386-9B76-44E4-D564-F160CF6099D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19584" y="143151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or: Elbow 31">
            <a:extLst>
              <a:ext uri="{FF2B5EF4-FFF2-40B4-BE49-F238E27FC236}">
                <a16:creationId xmlns:a16="http://schemas.microsoft.com/office/drawing/2014/main" id="{E4F0E03B-7C61-6A2B-C98D-2118A80B19C5}"/>
              </a:ext>
            </a:extLst>
          </p:cNvPr>
          <p:cNvCxnSpPr>
            <a:cxnSpLocks/>
          </p:cNvCxnSpPr>
          <p:nvPr/>
        </p:nvCxnSpPr>
        <p:spPr>
          <a:xfrm flipV="1">
            <a:off x="10337800" y="1888711"/>
            <a:ext cx="0" cy="30476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009D46F-DDDA-6A96-89F9-5EC98A5289F7}"/>
              </a:ext>
            </a:extLst>
          </p:cNvPr>
          <p:cNvCxnSpPr>
            <a:cxnSpLocks/>
          </p:cNvCxnSpPr>
          <p:nvPr/>
        </p:nvCxnSpPr>
        <p:spPr>
          <a:xfrm flipH="1">
            <a:off x="11635422" y="1826933"/>
            <a:ext cx="7938" cy="3665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99127A6-B199-7840-AD4C-0DB4BA5F15EA}"/>
              </a:ext>
            </a:extLst>
          </p:cNvPr>
          <p:cNvCxnSpPr>
            <a:cxnSpLocks/>
          </p:cNvCxnSpPr>
          <p:nvPr/>
        </p:nvCxnSpPr>
        <p:spPr>
          <a:xfrm flipV="1">
            <a:off x="10326929" y="2193476"/>
            <a:ext cx="1308493" cy="1198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552637-5540-5B0C-D30C-6554D37B9348}"/>
              </a:ext>
            </a:extLst>
          </p:cNvPr>
          <p:cNvSpPr txBox="1"/>
          <p:nvPr/>
        </p:nvSpPr>
        <p:spPr>
          <a:xfrm>
            <a:off x="9745904" y="1084921"/>
            <a:ext cx="1372617" cy="861774"/>
          </a:xfrm>
          <a:prstGeom prst="rect">
            <a:avLst/>
          </a:prstGeom>
          <a:pattFill prst="divot">
            <a:fgClr>
              <a:schemeClr val="accent6">
                <a:lumMod val="75000"/>
              </a:schemeClr>
            </a:fgClr>
            <a:bgClr>
              <a:schemeClr val="bg1"/>
            </a:bgClr>
          </a:pattFill>
          <a:ln>
            <a:solidFill>
              <a:schemeClr val="bg1"/>
            </a:solidFill>
          </a:ln>
        </p:spPr>
        <p:txBody>
          <a:bodyPr wrap="square" rtlCol="0">
            <a:spAutoFit/>
          </a:bodyPr>
          <a:lstStyle/>
          <a:p>
            <a:pPr algn="ctr"/>
            <a:r>
              <a:rPr lang="en-CA" dirty="0">
                <a:solidFill>
                  <a:srgbClr val="FF0000"/>
                </a:solidFill>
              </a:rPr>
              <a:t>2345</a:t>
            </a:r>
          </a:p>
          <a:p>
            <a:r>
              <a:rPr lang="en-CA" sz="1400" dirty="0">
                <a:solidFill>
                  <a:schemeClr val="tx1">
                    <a:lumMod val="75000"/>
                  </a:schemeClr>
                </a:solidFill>
              </a:rPr>
              <a:t>Total</a:t>
            </a:r>
            <a:r>
              <a:rPr lang="en-CA" sz="1200" dirty="0">
                <a:solidFill>
                  <a:schemeClr val="tx1">
                    <a:lumMod val="75000"/>
                  </a:schemeClr>
                </a:solidFill>
              </a:rPr>
              <a:t> </a:t>
            </a:r>
            <a:r>
              <a:rPr lang="en-CA" sz="1400" dirty="0">
                <a:solidFill>
                  <a:schemeClr val="tx1">
                    <a:lumMod val="75000"/>
                  </a:schemeClr>
                </a:solidFill>
              </a:rPr>
              <a:t>Reported</a:t>
            </a:r>
            <a:endParaRPr lang="en-CA" sz="1200" dirty="0">
              <a:solidFill>
                <a:schemeClr val="tx1">
                  <a:lumMod val="75000"/>
                </a:schemeClr>
              </a:solidFill>
            </a:endParaRPr>
          </a:p>
          <a:p>
            <a:pPr algn="ctr"/>
            <a:r>
              <a:rPr lang="en-CA" spc="300" dirty="0">
                <a:solidFill>
                  <a:srgbClr val="FF0000"/>
                </a:solidFill>
              </a:rPr>
              <a:t>KILLED</a:t>
            </a:r>
          </a:p>
        </p:txBody>
      </p:sp>
      <p:cxnSp>
        <p:nvCxnSpPr>
          <p:cNvPr id="59" name="Straight Connector 58">
            <a:extLst>
              <a:ext uri="{FF2B5EF4-FFF2-40B4-BE49-F238E27FC236}">
                <a16:creationId xmlns:a16="http://schemas.microsoft.com/office/drawing/2014/main" id="{7D20AB67-75DE-19D7-1914-BE6FD5F2637F}"/>
              </a:ext>
            </a:extLst>
          </p:cNvPr>
          <p:cNvCxnSpPr>
            <a:cxnSpLocks/>
          </p:cNvCxnSpPr>
          <p:nvPr/>
        </p:nvCxnSpPr>
        <p:spPr>
          <a:xfrm flipV="1">
            <a:off x="8124666" y="2284727"/>
            <a:ext cx="774993" cy="69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A11A66E-EEA2-B452-AF9A-57FA25CA31A7}"/>
              </a:ext>
            </a:extLst>
          </p:cNvPr>
          <p:cNvCxnSpPr>
            <a:cxnSpLocks/>
          </p:cNvCxnSpPr>
          <p:nvPr/>
        </p:nvCxnSpPr>
        <p:spPr>
          <a:xfrm>
            <a:off x="7623431" y="2464742"/>
            <a:ext cx="0" cy="4799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062327EC-1850-B96C-A225-92FA07C0C327}"/>
              </a:ext>
            </a:extLst>
          </p:cNvPr>
          <p:cNvCxnSpPr>
            <a:cxnSpLocks/>
          </p:cNvCxnSpPr>
          <p:nvPr/>
        </p:nvCxnSpPr>
        <p:spPr>
          <a:xfrm flipH="1" flipV="1">
            <a:off x="8892236" y="1898159"/>
            <a:ext cx="14848" cy="40429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7144C257-614E-D042-2B66-B6EF172C9BCE}"/>
              </a:ext>
            </a:extLst>
          </p:cNvPr>
          <p:cNvSpPr txBox="1"/>
          <p:nvPr/>
        </p:nvSpPr>
        <p:spPr>
          <a:xfrm>
            <a:off x="8236905" y="1265426"/>
            <a:ext cx="1385537" cy="646331"/>
          </a:xfrm>
          <a:prstGeom prst="rect">
            <a:avLst/>
          </a:prstGeom>
          <a:pattFill prst="divot">
            <a:fgClr>
              <a:schemeClr val="accent6">
                <a:lumMod val="75000"/>
              </a:schemeClr>
            </a:fgClr>
            <a:bgClr>
              <a:schemeClr val="bg1"/>
            </a:bgClr>
          </a:pattFill>
          <a:ln>
            <a:solidFill>
              <a:schemeClr val="bg1"/>
            </a:solidFill>
          </a:ln>
        </p:spPr>
        <p:txBody>
          <a:bodyPr wrap="square" rtlCol="0">
            <a:spAutoFit/>
          </a:bodyPr>
          <a:lstStyle/>
          <a:p>
            <a:pPr algn="ctr"/>
            <a:r>
              <a:rPr lang="en-CA" dirty="0"/>
              <a:t>1696</a:t>
            </a:r>
          </a:p>
          <a:p>
            <a:r>
              <a:rPr lang="en-CA" spc="300" dirty="0">
                <a:solidFill>
                  <a:srgbClr val="FF0000"/>
                </a:solidFill>
              </a:rPr>
              <a:t>STRIKES</a:t>
            </a:r>
          </a:p>
        </p:txBody>
      </p:sp>
      <p:sp>
        <p:nvSpPr>
          <p:cNvPr id="1034" name="TextBox 1033">
            <a:extLst>
              <a:ext uri="{FF2B5EF4-FFF2-40B4-BE49-F238E27FC236}">
                <a16:creationId xmlns:a16="http://schemas.microsoft.com/office/drawing/2014/main" id="{94AB0F14-4402-68B7-D2B1-27CC9DDF639E}"/>
              </a:ext>
            </a:extLst>
          </p:cNvPr>
          <p:cNvSpPr txBox="1"/>
          <p:nvPr/>
        </p:nvSpPr>
        <p:spPr>
          <a:xfrm>
            <a:off x="9622441" y="2944682"/>
            <a:ext cx="1372617" cy="861774"/>
          </a:xfrm>
          <a:prstGeom prst="rect">
            <a:avLst/>
          </a:prstGeom>
          <a:pattFill prst="divot">
            <a:fgClr>
              <a:schemeClr val="accent6">
                <a:lumMod val="75000"/>
              </a:schemeClr>
            </a:fgClr>
            <a:bgClr>
              <a:schemeClr val="bg1"/>
            </a:bgClr>
          </a:pattFill>
          <a:ln>
            <a:solidFill>
              <a:schemeClr val="bg1"/>
            </a:solidFill>
          </a:ln>
        </p:spPr>
        <p:txBody>
          <a:bodyPr wrap="square" rtlCol="0">
            <a:spAutoFit/>
          </a:bodyPr>
          <a:lstStyle/>
          <a:p>
            <a:pPr algn="ctr"/>
            <a:r>
              <a:rPr lang="en-CA" dirty="0">
                <a:solidFill>
                  <a:srgbClr val="FF0000"/>
                </a:solidFill>
              </a:rPr>
              <a:t>2082</a:t>
            </a:r>
          </a:p>
          <a:p>
            <a:r>
              <a:rPr lang="en-CA" sz="1200" dirty="0">
                <a:solidFill>
                  <a:schemeClr val="tx1">
                    <a:lumMod val="75000"/>
                  </a:schemeClr>
                </a:solidFill>
              </a:rPr>
              <a:t>TOTAL </a:t>
            </a:r>
            <a:r>
              <a:rPr lang="en-CA" sz="1400" dirty="0">
                <a:solidFill>
                  <a:schemeClr val="tx1">
                    <a:lumMod val="75000"/>
                  </a:schemeClr>
                </a:solidFill>
              </a:rPr>
              <a:t>Reported</a:t>
            </a:r>
            <a:endParaRPr lang="en-CA" sz="1200" dirty="0">
              <a:solidFill>
                <a:schemeClr val="tx1">
                  <a:lumMod val="75000"/>
                </a:schemeClr>
              </a:solidFill>
            </a:endParaRPr>
          </a:p>
          <a:p>
            <a:pPr algn="ctr"/>
            <a:r>
              <a:rPr lang="en-CA" spc="300" dirty="0">
                <a:solidFill>
                  <a:srgbClr val="FF0000"/>
                </a:solidFill>
              </a:rPr>
              <a:t>Injured</a:t>
            </a:r>
          </a:p>
        </p:txBody>
      </p:sp>
      <p:sp>
        <p:nvSpPr>
          <p:cNvPr id="1035" name="TextBox 1034">
            <a:extLst>
              <a:ext uri="{FF2B5EF4-FFF2-40B4-BE49-F238E27FC236}">
                <a16:creationId xmlns:a16="http://schemas.microsoft.com/office/drawing/2014/main" id="{A64420EA-1350-916C-E6FC-B7BE2DB1B22D}"/>
              </a:ext>
            </a:extLst>
          </p:cNvPr>
          <p:cNvSpPr txBox="1"/>
          <p:nvPr/>
        </p:nvSpPr>
        <p:spPr>
          <a:xfrm>
            <a:off x="8338882" y="2749949"/>
            <a:ext cx="1162048" cy="830997"/>
          </a:xfrm>
          <a:prstGeom prst="rect">
            <a:avLst/>
          </a:prstGeom>
          <a:pattFill prst="divot">
            <a:fgClr>
              <a:schemeClr val="accent6">
                <a:lumMod val="75000"/>
              </a:schemeClr>
            </a:fgClr>
            <a:bgClr>
              <a:schemeClr val="bg1"/>
            </a:bgClr>
          </a:pattFill>
          <a:ln>
            <a:solidFill>
              <a:schemeClr val="bg1"/>
            </a:solidFill>
          </a:ln>
        </p:spPr>
        <p:txBody>
          <a:bodyPr wrap="square" rtlCol="0">
            <a:spAutoFit/>
          </a:bodyPr>
          <a:lstStyle/>
          <a:p>
            <a:pPr algn="ctr"/>
            <a:r>
              <a:rPr lang="en-CA" dirty="0">
                <a:solidFill>
                  <a:srgbClr val="FF0000"/>
                </a:solidFill>
              </a:rPr>
              <a:t>399</a:t>
            </a:r>
          </a:p>
          <a:p>
            <a:pPr algn="ctr"/>
            <a:r>
              <a:rPr lang="en-CA" sz="1200" spc="300" dirty="0">
                <a:solidFill>
                  <a:schemeClr val="tx1">
                    <a:lumMod val="75000"/>
                  </a:schemeClr>
                </a:solidFill>
              </a:rPr>
              <a:t>Children</a:t>
            </a:r>
          </a:p>
          <a:p>
            <a:r>
              <a:rPr lang="en-CA" spc="300" dirty="0">
                <a:solidFill>
                  <a:srgbClr val="FF0000"/>
                </a:solidFill>
              </a:rPr>
              <a:t>KILLED</a:t>
            </a:r>
          </a:p>
        </p:txBody>
      </p:sp>
      <p:cxnSp>
        <p:nvCxnSpPr>
          <p:cNvPr id="1040" name="Straight Connector 1039">
            <a:extLst>
              <a:ext uri="{FF2B5EF4-FFF2-40B4-BE49-F238E27FC236}">
                <a16:creationId xmlns:a16="http://schemas.microsoft.com/office/drawing/2014/main" id="{B7E7BA38-1C14-54D2-E82A-6B44FD7ED623}"/>
              </a:ext>
            </a:extLst>
          </p:cNvPr>
          <p:cNvCxnSpPr>
            <a:cxnSpLocks/>
          </p:cNvCxnSpPr>
          <p:nvPr/>
        </p:nvCxnSpPr>
        <p:spPr>
          <a:xfrm>
            <a:off x="10187244" y="2468880"/>
            <a:ext cx="12256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5ADD4B1E-C078-CCDB-BB48-8F1E47704AAD}"/>
              </a:ext>
            </a:extLst>
          </p:cNvPr>
          <p:cNvCxnSpPr>
            <a:cxnSpLocks/>
          </p:cNvCxnSpPr>
          <p:nvPr/>
        </p:nvCxnSpPr>
        <p:spPr>
          <a:xfrm>
            <a:off x="11412855" y="2468880"/>
            <a:ext cx="0" cy="869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8" name="Straight Arrow Connector 1047">
            <a:extLst>
              <a:ext uri="{FF2B5EF4-FFF2-40B4-BE49-F238E27FC236}">
                <a16:creationId xmlns:a16="http://schemas.microsoft.com/office/drawing/2014/main" id="{8B2C6533-EACB-7A3C-81DA-A5398DD37227}"/>
              </a:ext>
            </a:extLst>
          </p:cNvPr>
          <p:cNvCxnSpPr>
            <a:cxnSpLocks/>
          </p:cNvCxnSpPr>
          <p:nvPr/>
        </p:nvCxnSpPr>
        <p:spPr>
          <a:xfrm>
            <a:off x="10187244" y="2468880"/>
            <a:ext cx="0" cy="47580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88CFDF93-3AA3-8880-AA58-393DC7861A84}"/>
              </a:ext>
            </a:extLst>
          </p:cNvPr>
          <p:cNvCxnSpPr>
            <a:cxnSpLocks/>
          </p:cNvCxnSpPr>
          <p:nvPr/>
        </p:nvCxnSpPr>
        <p:spPr>
          <a:xfrm flipH="1">
            <a:off x="7617716" y="2468880"/>
            <a:ext cx="123253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6" name="Straight Arrow Connector 1055">
            <a:extLst>
              <a:ext uri="{FF2B5EF4-FFF2-40B4-BE49-F238E27FC236}">
                <a16:creationId xmlns:a16="http://schemas.microsoft.com/office/drawing/2014/main" id="{F4BE9B0F-10A5-65DF-F118-58458BB45017}"/>
              </a:ext>
            </a:extLst>
          </p:cNvPr>
          <p:cNvCxnSpPr>
            <a:cxnSpLocks/>
          </p:cNvCxnSpPr>
          <p:nvPr/>
        </p:nvCxnSpPr>
        <p:spPr>
          <a:xfrm>
            <a:off x="8849555" y="2464742"/>
            <a:ext cx="0" cy="30276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64" name="TextBox 1063">
            <a:extLst>
              <a:ext uri="{FF2B5EF4-FFF2-40B4-BE49-F238E27FC236}">
                <a16:creationId xmlns:a16="http://schemas.microsoft.com/office/drawing/2014/main" id="{2BC9A53B-0521-F35C-CDDF-9224957483A7}"/>
              </a:ext>
            </a:extLst>
          </p:cNvPr>
          <p:cNvSpPr txBox="1"/>
          <p:nvPr/>
        </p:nvSpPr>
        <p:spPr>
          <a:xfrm>
            <a:off x="5487297" y="1121493"/>
            <a:ext cx="1776277" cy="2536528"/>
          </a:xfrm>
          <a:prstGeom prst="rect">
            <a:avLst/>
          </a:prstGeom>
          <a:pattFill prst="lgCheck">
            <a:fgClr>
              <a:schemeClr val="accent6">
                <a:lumMod val="75000"/>
              </a:schemeClr>
            </a:fgClr>
            <a:bgClr>
              <a:schemeClr val="bg1"/>
            </a:bgClr>
          </a:pattFill>
          <a:ln w="19050">
            <a:solidFill>
              <a:schemeClr val="bg1"/>
            </a:solidFill>
          </a:ln>
        </p:spPr>
        <p:txBody>
          <a:bodyPr wrap="square" rtlCol="0">
            <a:spAutoFit/>
          </a:bodyPr>
          <a:lstStyle/>
          <a:p>
            <a:pPr algn="ctr">
              <a:lnSpc>
                <a:spcPct val="150000"/>
              </a:lnSpc>
            </a:pPr>
            <a:r>
              <a:rPr lang="en-CA" b="1" dirty="0">
                <a:solidFill>
                  <a:srgbClr val="C00000"/>
                </a:solidFill>
              </a:rPr>
              <a:t>STOP</a:t>
            </a:r>
          </a:p>
          <a:p>
            <a:pPr algn="ctr">
              <a:lnSpc>
                <a:spcPct val="150000"/>
              </a:lnSpc>
            </a:pPr>
            <a:r>
              <a:rPr lang="en-CA" b="1" dirty="0">
                <a:solidFill>
                  <a:srgbClr val="C00000"/>
                </a:solidFill>
              </a:rPr>
              <a:t>DRONE WARS</a:t>
            </a:r>
          </a:p>
          <a:p>
            <a:pPr algn="ctr">
              <a:lnSpc>
                <a:spcPct val="150000"/>
              </a:lnSpc>
            </a:pPr>
            <a:r>
              <a:rPr lang="en-CA" b="1" dirty="0">
                <a:solidFill>
                  <a:srgbClr val="C00000"/>
                </a:solidFill>
              </a:rPr>
              <a:t>FOR</a:t>
            </a:r>
          </a:p>
          <a:p>
            <a:pPr algn="ctr">
              <a:lnSpc>
                <a:spcPct val="150000"/>
              </a:lnSpc>
            </a:pPr>
            <a:r>
              <a:rPr lang="en-CA" b="1" dirty="0">
                <a:solidFill>
                  <a:srgbClr val="C00000"/>
                </a:solidFill>
              </a:rPr>
              <a:t>BETTER</a:t>
            </a:r>
          </a:p>
          <a:p>
            <a:pPr algn="ctr">
              <a:lnSpc>
                <a:spcPct val="150000"/>
              </a:lnSpc>
            </a:pPr>
            <a:r>
              <a:rPr lang="en-CA" b="1" dirty="0">
                <a:solidFill>
                  <a:srgbClr val="C00000"/>
                </a:solidFill>
              </a:rPr>
              <a:t>TOMORROW</a:t>
            </a:r>
          </a:p>
        </p:txBody>
      </p:sp>
      <p:pic>
        <p:nvPicPr>
          <p:cNvPr id="3" name="Picture 4" descr="A Legal Framework for Drone Attacks in Pakistan - Public Discourse">
            <a:extLst>
              <a:ext uri="{FF2B5EF4-FFF2-40B4-BE49-F238E27FC236}">
                <a16:creationId xmlns:a16="http://schemas.microsoft.com/office/drawing/2014/main" id="{F3D3CCEE-456C-4FC9-EA0E-5031A8607531}"/>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982003" y="2590469"/>
            <a:ext cx="2197597" cy="1570199"/>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No sign outline">
            <a:extLst>
              <a:ext uri="{FF2B5EF4-FFF2-40B4-BE49-F238E27FC236}">
                <a16:creationId xmlns:a16="http://schemas.microsoft.com/office/drawing/2014/main" id="{B4EDAF45-5FC7-A2B6-7104-640A461D7097}"/>
              </a:ext>
            </a:extLst>
          </p:cNvPr>
          <p:cNvPicPr>
            <a:picLocks noChangeAspect="1"/>
          </p:cNvPicPr>
          <p:nvPr/>
        </p:nvPicPr>
        <p:blipFill>
          <a:blip r:embed="rId20">
            <a:lum bright="-20000" contrast="20000"/>
            <a:extLst>
              <a:ext uri="{96DAC541-7B7A-43D3-8B79-37D633B846F1}">
                <asvg:svgBlip xmlns:asvg="http://schemas.microsoft.com/office/drawing/2016/SVG/main" r:embed="rId21"/>
              </a:ext>
            </a:extLst>
          </a:blip>
          <a:stretch>
            <a:fillRect/>
          </a:stretch>
        </p:blipFill>
        <p:spPr>
          <a:xfrm rot="16384516">
            <a:off x="2296262" y="2735991"/>
            <a:ext cx="1198206" cy="1198206"/>
          </a:xfrm>
          <a:prstGeom prst="rect">
            <a:avLst/>
          </a:prstGeom>
        </p:spPr>
      </p:pic>
    </p:spTree>
    <p:extLst>
      <p:ext uri="{BB962C8B-B14F-4D97-AF65-F5344CB8AC3E}">
        <p14:creationId xmlns:p14="http://schemas.microsoft.com/office/powerpoint/2010/main" val="1136297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1A192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83610F-8DA4-5BC6-AEE2-5924887C3777}"/>
              </a:ext>
            </a:extLst>
          </p:cNvPr>
          <p:cNvPicPr>
            <a:picLocks noChangeAspect="1"/>
          </p:cNvPicPr>
          <p:nvPr/>
        </p:nvPicPr>
        <p:blipFill>
          <a:blip r:embed="rId2"/>
          <a:stretch>
            <a:fillRect/>
          </a:stretch>
        </p:blipFill>
        <p:spPr>
          <a:xfrm>
            <a:off x="716438" y="35350"/>
            <a:ext cx="2714920" cy="6787299"/>
          </a:xfrm>
          <a:prstGeom prst="rect">
            <a:avLst/>
          </a:prstGeom>
          <a:ln w="38100">
            <a:solidFill>
              <a:schemeClr val="tx1"/>
            </a:solidFill>
          </a:ln>
        </p:spPr>
      </p:pic>
      <p:sp>
        <p:nvSpPr>
          <p:cNvPr id="5" name="TextBox 4">
            <a:extLst>
              <a:ext uri="{FF2B5EF4-FFF2-40B4-BE49-F238E27FC236}">
                <a16:creationId xmlns:a16="http://schemas.microsoft.com/office/drawing/2014/main" id="{94B329E6-2080-3354-2259-BE4DFC6523B0}"/>
              </a:ext>
            </a:extLst>
          </p:cNvPr>
          <p:cNvSpPr txBox="1"/>
          <p:nvPr/>
        </p:nvSpPr>
        <p:spPr>
          <a:xfrm>
            <a:off x="4989136" y="829834"/>
            <a:ext cx="6094428" cy="4524315"/>
          </a:xfrm>
          <a:prstGeom prst="rect">
            <a:avLst/>
          </a:prstGeom>
          <a:noFill/>
        </p:spPr>
        <p:txBody>
          <a:bodyPr wrap="square">
            <a:spAutoFit/>
          </a:bodyPr>
          <a:lstStyle/>
          <a:p>
            <a:pPr marL="342900" lvl="0" algn="just">
              <a:lnSpc>
                <a:spcPct val="100000"/>
              </a:lnSpc>
              <a:spcBef>
                <a:spcPts val="900"/>
              </a:spcBef>
              <a:buFont typeface="Arial" panose="020B0604020202020204" pitchFamily="34" charset="0"/>
              <a:buChar char="•"/>
            </a:pPr>
            <a:r>
              <a:rPr lang="en-US" sz="1800" dirty="0"/>
              <a:t>When there is no accountability for such a grave and costly error, it sends a message all the way up the command structure that killing civilians is just a normal cost of war."</a:t>
            </a:r>
          </a:p>
          <a:p>
            <a:pPr marL="342900" lvl="0" algn="just">
              <a:lnSpc>
                <a:spcPct val="100000"/>
              </a:lnSpc>
            </a:pPr>
            <a:endParaRPr lang="en-US" sz="1800" dirty="0"/>
          </a:p>
          <a:p>
            <a:pPr marL="342900" lvl="0" algn="just">
              <a:lnSpc>
                <a:spcPct val="100000"/>
              </a:lnSpc>
              <a:buFont typeface="Arial" panose="020B0604020202020204" pitchFamily="34" charset="0"/>
              <a:buChar char="•"/>
            </a:pPr>
            <a:r>
              <a:rPr lang="en-US" sz="1800" dirty="0"/>
              <a:t>Wars cause not only death and damage, but also long-term physical and mental trauma that haunts people who are afflicted by them until the end.</a:t>
            </a:r>
          </a:p>
          <a:p>
            <a:pPr marL="342900" algn="just">
              <a:lnSpc>
                <a:spcPct val="100000"/>
              </a:lnSpc>
            </a:pPr>
            <a:endParaRPr lang="en-US" dirty="0"/>
          </a:p>
          <a:p>
            <a:pPr marL="342900" algn="just">
              <a:lnSpc>
                <a:spcPct val="100000"/>
              </a:lnSpc>
              <a:buFont typeface="Arial" panose="020B0604020202020204" pitchFamily="34" charset="0"/>
              <a:buChar char="•"/>
            </a:pPr>
            <a:r>
              <a:rPr lang="en-US" sz="1800" dirty="0"/>
              <a:t>The number of civilian deaths increased with the rise in number of airstrikes. Fear of being hit by a drone while driving livestock, gathering firewood in the highlands, or cultivating fields where insurgent groups hide and move is economically damaging and adds to population loss. This has created a terrible quandary for people, who must live in constant fear of an airstrike that cannot distinguish between a civilian and a terrorist.</a:t>
            </a:r>
          </a:p>
        </p:txBody>
      </p:sp>
    </p:spTree>
    <p:extLst>
      <p:ext uri="{BB962C8B-B14F-4D97-AF65-F5344CB8AC3E}">
        <p14:creationId xmlns:p14="http://schemas.microsoft.com/office/powerpoint/2010/main" val="187852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88" name="Freeform: Shape 8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Oval 8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Oval 8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Freeform: Shape 9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93" name="Rectangle 9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pPr>
              <a:lnSpc>
                <a:spcPct val="100000"/>
              </a:lnSpc>
            </a:pPr>
            <a:r>
              <a:rPr lang="en-US" kern="1200" dirty="0">
                <a:solidFill>
                  <a:schemeClr val="tx1"/>
                </a:solidFill>
                <a:latin typeface="+mj-lt"/>
                <a:ea typeface="+mj-ea"/>
                <a:cs typeface="+mj-cs"/>
              </a:rPr>
              <a:t>Data Story</a:t>
            </a:r>
          </a:p>
        </p:txBody>
      </p:sp>
      <p:grpSp>
        <p:nvGrpSpPr>
          <p:cNvPr id="95" name="Group 94">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96" name="Freeform: Shape 95">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Oval 96">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December 7, 2022</a:t>
            </a:r>
          </a:p>
        </p:txBody>
      </p:sp>
      <p:sp>
        <p:nvSpPr>
          <p:cNvPr id="99" name="Freeform: Shape 98">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graphicFrame>
        <p:nvGraphicFramePr>
          <p:cNvPr id="17" name="Content Placeholder 2">
            <a:extLst>
              <a:ext uri="{FF2B5EF4-FFF2-40B4-BE49-F238E27FC236}">
                <a16:creationId xmlns:a16="http://schemas.microsoft.com/office/drawing/2014/main" id="{49BA53EA-D494-03FD-2CC5-17DE89F224CF}"/>
              </a:ext>
            </a:extLst>
          </p:cNvPr>
          <p:cNvGraphicFramePr>
            <a:graphicFrameLocks noGrp="1"/>
          </p:cNvGraphicFramePr>
          <p:nvPr>
            <p:ph idx="1"/>
          </p:nvPr>
        </p:nvGraphicFramePr>
        <p:xfrm>
          <a:off x="673430" y="1394753"/>
          <a:ext cx="1084514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036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6" name="Freeform: Shape 4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Shape 4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1" name="Rectangle 5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2" y="580363"/>
            <a:ext cx="11306521" cy="419479"/>
          </a:xfrm>
        </p:spPr>
        <p:txBody>
          <a:bodyPr vert="horz" wrap="square" lIns="0" tIns="0" rIns="0" bIns="0" rtlCol="0" anchor="t" anchorCtr="0">
            <a:normAutofit/>
          </a:bodyPr>
          <a:lstStyle/>
          <a:p>
            <a:r>
              <a:rPr lang="en-US" sz="2400"/>
              <a:t>Which were the countries most effected by Air strikes ordered under U.S. Presidency?</a:t>
            </a:r>
            <a:endParaRPr lang="en-US" sz="2400" dirty="0"/>
          </a:p>
        </p:txBody>
      </p:sp>
      <p:sp>
        <p:nvSpPr>
          <p:cNvPr id="53" name="Oval 52">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56"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2" y="1154189"/>
            <a:ext cx="11090275" cy="579361"/>
          </a:xfrm>
        </p:spPr>
        <p:txBody>
          <a:bodyPr vert="horz" wrap="square" lIns="0" tIns="0" rIns="0" bIns="0" rtlCol="0" anchor="t">
            <a:normAutofit lnSpcReduction="10000"/>
          </a:bodyPr>
          <a:lstStyle/>
          <a:p>
            <a:pPr marL="342900">
              <a:lnSpc>
                <a:spcPct val="100000"/>
              </a:lnSpc>
              <a:spcBef>
                <a:spcPts val="900"/>
              </a:spcBef>
              <a:buFont typeface="Arial" panose="020B0604020202020204" pitchFamily="34" charset="0"/>
              <a:buChar char="•"/>
            </a:pPr>
            <a:r>
              <a:rPr lang="en-US" sz="1700"/>
              <a:t>Afghanistan was the most affected country suffering 6,174 man-loss due to Air Strikes followed by Pakistan with 4,026 deaths.</a:t>
            </a:r>
          </a:p>
          <a:p>
            <a:pPr marL="342900">
              <a:lnSpc>
                <a:spcPct val="100000"/>
              </a:lnSpc>
              <a:buFont typeface="Arial" panose="020B0604020202020204" pitchFamily="34" charset="0"/>
              <a:buChar char="•"/>
            </a:pPr>
            <a:endParaRPr lang="en-US" sz="1700"/>
          </a:p>
          <a:p>
            <a:pPr>
              <a:lnSpc>
                <a:spcPct val="100000"/>
              </a:lnSpc>
              <a:buFont typeface="Arial" panose="020B0604020202020204" pitchFamily="34" charset="0"/>
              <a:buChar char="•"/>
            </a:pPr>
            <a:endParaRPr lang="en-US" sz="1700" dirty="0"/>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December 7, 2022</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pic>
        <p:nvPicPr>
          <p:cNvPr id="9" name="Picture 8">
            <a:extLst>
              <a:ext uri="{FF2B5EF4-FFF2-40B4-BE49-F238E27FC236}">
                <a16:creationId xmlns:a16="http://schemas.microsoft.com/office/drawing/2014/main" id="{2763DD19-6F04-4BC2-99BE-9CDE63C0CB47}"/>
              </a:ext>
            </a:extLst>
          </p:cNvPr>
          <p:cNvPicPr>
            <a:picLocks noChangeAspect="1"/>
          </p:cNvPicPr>
          <p:nvPr/>
        </p:nvPicPr>
        <p:blipFill>
          <a:blip r:embed="rId2"/>
          <a:stretch>
            <a:fillRect/>
          </a:stretch>
        </p:blipFill>
        <p:spPr>
          <a:xfrm>
            <a:off x="663575" y="1733550"/>
            <a:ext cx="11090275" cy="4619314"/>
          </a:xfrm>
          <a:prstGeom prst="rect">
            <a:avLst/>
          </a:prstGeom>
        </p:spPr>
      </p:pic>
    </p:spTree>
    <p:extLst>
      <p:ext uri="{BB962C8B-B14F-4D97-AF65-F5344CB8AC3E}">
        <p14:creationId xmlns:p14="http://schemas.microsoft.com/office/powerpoint/2010/main" val="610368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6" name="Freeform: Shape 4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Shape 4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1" name="Rectangle 5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2" y="580363"/>
            <a:ext cx="11306521" cy="419479"/>
          </a:xfrm>
        </p:spPr>
        <p:txBody>
          <a:bodyPr vert="horz" wrap="square" lIns="0" tIns="0" rIns="0" bIns="0" rtlCol="0" anchor="t" anchorCtr="0">
            <a:normAutofit/>
          </a:bodyPr>
          <a:lstStyle/>
          <a:p>
            <a:r>
              <a:rPr lang="en-US" sz="2400" dirty="0"/>
              <a:t>How has the trend of Air Strikes changed over the period?</a:t>
            </a:r>
          </a:p>
        </p:txBody>
      </p:sp>
      <p:sp>
        <p:nvSpPr>
          <p:cNvPr id="53" name="Oval 52">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oup 54">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56"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2" y="1154190"/>
            <a:ext cx="11090275" cy="711520"/>
          </a:xfrm>
        </p:spPr>
        <p:txBody>
          <a:bodyPr vert="horz" wrap="square" lIns="0" tIns="0" rIns="0" bIns="0" rtlCol="0" anchor="t">
            <a:normAutofit/>
          </a:bodyPr>
          <a:lstStyle/>
          <a:p>
            <a:pPr marL="342900">
              <a:lnSpc>
                <a:spcPct val="100000"/>
              </a:lnSpc>
              <a:spcBef>
                <a:spcPts val="900"/>
              </a:spcBef>
              <a:buFont typeface="Arial" panose="020B0604020202020204" pitchFamily="34" charset="0"/>
              <a:buChar char="•"/>
            </a:pPr>
            <a:r>
              <a:rPr lang="en-US" sz="1700" dirty="0"/>
              <a:t>The Air Strikes count has gradually increased over the years as we can see steep spike since 2014 and has led to huge death toll.</a:t>
            </a:r>
          </a:p>
          <a:p>
            <a:pPr>
              <a:lnSpc>
                <a:spcPct val="100000"/>
              </a:lnSpc>
              <a:buFont typeface="Arial" panose="020B0604020202020204" pitchFamily="34" charset="0"/>
              <a:buChar char="•"/>
            </a:pPr>
            <a:endParaRPr lang="en-US" sz="1700" dirty="0"/>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December 7, 2022</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pic>
        <p:nvPicPr>
          <p:cNvPr id="4" name="Picture 3" descr="Chart, line chart&#10;&#10;Description automatically generated">
            <a:extLst>
              <a:ext uri="{FF2B5EF4-FFF2-40B4-BE49-F238E27FC236}">
                <a16:creationId xmlns:a16="http://schemas.microsoft.com/office/drawing/2014/main" id="{734EF0ED-A312-BCCC-13C5-B1EE1E235537}"/>
              </a:ext>
            </a:extLst>
          </p:cNvPr>
          <p:cNvPicPr>
            <a:picLocks noChangeAspect="1"/>
          </p:cNvPicPr>
          <p:nvPr/>
        </p:nvPicPr>
        <p:blipFill>
          <a:blip r:embed="rId2">
            <a:alphaModFix amt="87000"/>
          </a:blip>
          <a:stretch>
            <a:fillRect/>
          </a:stretch>
        </p:blipFill>
        <p:spPr>
          <a:xfrm>
            <a:off x="774844" y="2062609"/>
            <a:ext cx="10743726" cy="4152081"/>
          </a:xfrm>
          <a:prstGeom prst="rect">
            <a:avLst/>
          </a:prstGeom>
        </p:spPr>
      </p:pic>
    </p:spTree>
    <p:extLst>
      <p:ext uri="{BB962C8B-B14F-4D97-AF65-F5344CB8AC3E}">
        <p14:creationId xmlns:p14="http://schemas.microsoft.com/office/powerpoint/2010/main" val="1709830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{1074727D-3629-41CC-8A45-B8FE902EB621}tf33713516_win32</Template>
  <TotalTime>1410</TotalTime>
  <Words>1152</Words>
  <Application>Microsoft Office PowerPoint</Application>
  <PresentationFormat>Widescreen</PresentationFormat>
  <Paragraphs>93</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Agency FB</vt:lpstr>
      <vt:lpstr>Arial</vt:lpstr>
      <vt:lpstr>Calibri</vt:lpstr>
      <vt:lpstr>Gill Sans MT</vt:lpstr>
      <vt:lpstr>Symbol</vt:lpstr>
      <vt:lpstr>Walbaum Display</vt:lpstr>
      <vt:lpstr>3DFloatVTI</vt:lpstr>
      <vt:lpstr> Drone Wars</vt:lpstr>
      <vt:lpstr>Introduction</vt:lpstr>
      <vt:lpstr>Why Choose this topic?</vt:lpstr>
      <vt:lpstr>Sources of Dataset</vt:lpstr>
      <vt:lpstr>PowerPoint Presentation</vt:lpstr>
      <vt:lpstr>PowerPoint Presentation</vt:lpstr>
      <vt:lpstr>Data Story</vt:lpstr>
      <vt:lpstr>Which were the countries most effected by Air strikes ordered under U.S. Presidency?</vt:lpstr>
      <vt:lpstr>How has the trend of Air Strikes changed over the period?</vt:lpstr>
      <vt:lpstr>What was the proportion of Air Strikes ordered per U.S. President?</vt:lpstr>
      <vt:lpstr>What was the causality ratio to total causality per U.S. President?</vt:lpstr>
      <vt:lpstr>What is the count of people killed vs injured under different U.S. Presidents?</vt:lpstr>
      <vt:lpstr>What is the overall causalities under different U.S. Presidents?</vt:lpstr>
      <vt:lpstr>Dashboard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-7 Drone Wars</dc:title>
  <dc:creator>Rishav Rana</dc:creator>
  <cp:lastModifiedBy>Rishav Rana</cp:lastModifiedBy>
  <cp:revision>12</cp:revision>
  <dcterms:created xsi:type="dcterms:W3CDTF">2022-12-06T00:55:42Z</dcterms:created>
  <dcterms:modified xsi:type="dcterms:W3CDTF">2023-05-08T22:15:42Z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